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17"/>
  </p:notesMasterIdLst>
  <p:sldIdLst>
    <p:sldId id="256" r:id="rId2"/>
    <p:sldId id="260" r:id="rId3"/>
    <p:sldId id="262" r:id="rId4"/>
    <p:sldId id="316" r:id="rId5"/>
    <p:sldId id="261" r:id="rId6"/>
    <p:sldId id="263" r:id="rId7"/>
    <p:sldId id="264" r:id="rId8"/>
    <p:sldId id="266" r:id="rId9"/>
    <p:sldId id="317" r:id="rId10"/>
    <p:sldId id="315" r:id="rId11"/>
    <p:sldId id="318" r:id="rId12"/>
    <p:sldId id="267" r:id="rId13"/>
    <p:sldId id="319" r:id="rId14"/>
    <p:sldId id="268" r:id="rId15"/>
    <p:sldId id="31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p:restoredTop sz="75352"/>
  </p:normalViewPr>
  <p:slideViewPr>
    <p:cSldViewPr snapToGrid="0">
      <p:cViewPr varScale="1">
        <p:scale>
          <a:sx n="91" d="100"/>
          <a:sy n="91" d="100"/>
        </p:scale>
        <p:origin x="1280" y="184"/>
      </p:cViewPr>
      <p:guideLst/>
    </p:cSldViewPr>
  </p:slideViewPr>
  <p:outlineViewPr>
    <p:cViewPr>
      <p:scale>
        <a:sx n="33" d="100"/>
        <a:sy n="33" d="100"/>
      </p:scale>
      <p:origin x="0" y="0"/>
    </p:cViewPr>
  </p:outlineViewPr>
  <p:notesTextViewPr>
    <p:cViewPr>
      <p:scale>
        <a:sx n="120" d="100"/>
        <a:sy n="12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412851-D0CB-6042-B79B-CDF3299EA9B8}" type="datetimeFigureOut">
              <a:rPr lang="en-GB" smtClean="0"/>
              <a:t>28/08/2023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B8B74-4F38-5F40-BCC0-DA526A4F68E0}" type="slidenum">
              <a:rPr lang="en-GB" smtClean="0"/>
              <a:t>‹#›</a:t>
            </a:fld>
            <a:endParaRPr lang="en-GB"/>
          </a:p>
        </p:txBody>
      </p:sp>
    </p:spTree>
    <p:extLst>
      <p:ext uri="{BB962C8B-B14F-4D97-AF65-F5344CB8AC3E}">
        <p14:creationId xmlns:p14="http://schemas.microsoft.com/office/powerpoint/2010/main" val="4099259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Presenting myself and what I will talk about </a:t>
            </a:r>
          </a:p>
        </p:txBody>
      </p:sp>
      <p:sp>
        <p:nvSpPr>
          <p:cNvPr id="4" name="Slide Number Placeholder 3"/>
          <p:cNvSpPr>
            <a:spLocks noGrp="1"/>
          </p:cNvSpPr>
          <p:nvPr>
            <p:ph type="sldNum" sz="quarter" idx="5"/>
          </p:nvPr>
        </p:nvSpPr>
        <p:spPr/>
        <p:txBody>
          <a:bodyPr/>
          <a:lstStyle/>
          <a:p>
            <a:fld id="{41AB8B74-4F38-5F40-BCC0-DA526A4F68E0}" type="slidenum">
              <a:rPr lang="en-GB" smtClean="0"/>
              <a:t>1</a:t>
            </a:fld>
            <a:endParaRPr lang="en-GB"/>
          </a:p>
        </p:txBody>
      </p:sp>
    </p:spTree>
    <p:extLst>
      <p:ext uri="{BB962C8B-B14F-4D97-AF65-F5344CB8AC3E}">
        <p14:creationId xmlns:p14="http://schemas.microsoft.com/office/powerpoint/2010/main" val="1232345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rPr>
              <a:t>Positive emotions and chroma: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dirty="0">
                <a:effectLst/>
                <a:latin typeface="Calibri" panose="020F0502020204030204" pitchFamily="34" charset="0"/>
              </a:rPr>
              <a:t>statistically different! Meaning, participants did not agree on the chromaticity of colour for PE. Indeed, </a:t>
            </a:r>
            <a:r>
              <a:rPr lang="en-GB" sz="1200" b="1" dirty="0">
                <a:effectLst/>
                <a:latin typeface="Calibri" panose="020F0502020204030204" pitchFamily="34" charset="0"/>
              </a:rPr>
              <a:t>the adult group chose more chromatic colours for PE together than the other two. </a:t>
            </a:r>
            <a:endParaRPr lang="en-GB" sz="1200" b="0" dirty="0">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dirty="0">
                <a:effectLst/>
                <a:latin typeface="Calibri" panose="020F0502020204030204" pitchFamily="34" charset="0"/>
              </a:rPr>
              <a:t>Within-subject, we did find some differences too: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sz="1200" b="0" dirty="0">
                <a:effectLst/>
                <a:latin typeface="Calibri" panose="020F0502020204030204" pitchFamily="34" charset="0"/>
              </a:rPr>
              <a:t>Chromaticity levels for love were stat. different for all the groups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sz="1200" b="0" dirty="0">
                <a:effectLst/>
                <a:latin typeface="Calibri" panose="020F0502020204030204" pitchFamily="34" charset="0"/>
              </a:rPr>
              <a:t>Older children chose less chromatic colours than younger children and adults for pleasure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sz="1200" b="0" dirty="0">
                <a:effectLst/>
                <a:latin typeface="Calibri" panose="020F0502020204030204" pitchFamily="34" charset="0"/>
              </a:rPr>
              <a:t>So here, it seems either emotion comprehension or the concept of a bright/dull colour as an impact on their colour choices </a:t>
            </a:r>
          </a:p>
          <a:p>
            <a:endParaRPr lang="en-GB" dirty="0"/>
          </a:p>
          <a:p>
            <a:endParaRPr lang="en-GB" dirty="0"/>
          </a:p>
        </p:txBody>
      </p:sp>
      <p:sp>
        <p:nvSpPr>
          <p:cNvPr id="4" name="Slide Number Placeholder 3"/>
          <p:cNvSpPr>
            <a:spLocks noGrp="1"/>
          </p:cNvSpPr>
          <p:nvPr>
            <p:ph type="sldNum" sz="quarter" idx="5"/>
          </p:nvPr>
        </p:nvSpPr>
        <p:spPr/>
        <p:txBody>
          <a:bodyPr/>
          <a:lstStyle/>
          <a:p>
            <a:fld id="{41AB8B74-4F38-5F40-BCC0-DA526A4F68E0}" type="slidenum">
              <a:rPr lang="en-GB" smtClean="0"/>
              <a:t>10</a:t>
            </a:fld>
            <a:endParaRPr lang="en-GB"/>
          </a:p>
        </p:txBody>
      </p:sp>
    </p:spTree>
    <p:extLst>
      <p:ext uri="{BB962C8B-B14F-4D97-AF65-F5344CB8AC3E}">
        <p14:creationId xmlns:p14="http://schemas.microsoft.com/office/powerpoint/2010/main" val="1539516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rPr>
              <a:t>Negative emotions and chroma: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dirty="0">
                <a:effectLst/>
                <a:latin typeface="Calibri" panose="020F0502020204030204" pitchFamily="34" charset="0"/>
              </a:rPr>
              <a:t>No statistically significant difference! Meaning, whether their age, our participants agreed on the same chroma for all NE together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dirty="0">
                <a:effectLst/>
                <a:latin typeface="Calibri" panose="020F0502020204030204" pitchFamily="34" charset="0"/>
              </a:rPr>
              <a:t>No within-subject differences were found</a:t>
            </a:r>
          </a:p>
          <a:p>
            <a:endParaRPr lang="en-GB" dirty="0"/>
          </a:p>
        </p:txBody>
      </p:sp>
      <p:sp>
        <p:nvSpPr>
          <p:cNvPr id="4" name="Slide Number Placeholder 3"/>
          <p:cNvSpPr>
            <a:spLocks noGrp="1"/>
          </p:cNvSpPr>
          <p:nvPr>
            <p:ph type="sldNum" sz="quarter" idx="5"/>
          </p:nvPr>
        </p:nvSpPr>
        <p:spPr/>
        <p:txBody>
          <a:bodyPr/>
          <a:lstStyle/>
          <a:p>
            <a:fld id="{41AB8B74-4F38-5F40-BCC0-DA526A4F68E0}" type="slidenum">
              <a:rPr lang="en-GB" smtClean="0"/>
              <a:t>11</a:t>
            </a:fld>
            <a:endParaRPr lang="en-GB"/>
          </a:p>
        </p:txBody>
      </p:sp>
    </p:spTree>
    <p:extLst>
      <p:ext uri="{BB962C8B-B14F-4D97-AF65-F5344CB8AC3E}">
        <p14:creationId xmlns:p14="http://schemas.microsoft.com/office/powerpoint/2010/main" val="1243812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Interesting to see how it moves with the ages; younger children are more likely to choose one type of colours than older and adults for Positive Emotions. </a:t>
            </a:r>
          </a:p>
          <a:p>
            <a:endParaRPr lang="en-GB" dirty="0"/>
          </a:p>
          <a:p>
            <a:r>
              <a:rPr lang="en-GB" dirty="0"/>
              <a:t>But, Statistically speaking: </a:t>
            </a:r>
          </a:p>
          <a:p>
            <a:r>
              <a:rPr lang="en-GB" b="1" dirty="0"/>
              <a:t>-   Yes, they did differ in their colour choices. </a:t>
            </a:r>
            <a:endParaRPr lang="en-GB" dirty="0"/>
          </a:p>
          <a:p>
            <a:pPr marL="171450" indent="-171450">
              <a:buFontTx/>
              <a:buChar char="-"/>
            </a:pPr>
            <a:r>
              <a:rPr lang="en-GB" dirty="0"/>
              <a:t>Younger = more red hues and fewer green-blues </a:t>
            </a:r>
          </a:p>
          <a:p>
            <a:pPr marL="171450" indent="-171450">
              <a:buFontTx/>
              <a:buChar char="-"/>
            </a:pPr>
            <a:r>
              <a:rPr lang="en-GB" dirty="0"/>
              <a:t>Adult = selecting fewer yellow hues</a:t>
            </a:r>
          </a:p>
          <a:p>
            <a:pPr marL="171450" indent="-171450">
              <a:buFontTx/>
              <a:buChar char="-"/>
            </a:pPr>
            <a:r>
              <a:rPr lang="en-GB" dirty="0"/>
              <a:t>Nothing significantly different when compared to the two other groups </a:t>
            </a:r>
          </a:p>
        </p:txBody>
      </p:sp>
      <p:sp>
        <p:nvSpPr>
          <p:cNvPr id="4" name="Slide Number Placeholder 3"/>
          <p:cNvSpPr>
            <a:spLocks noGrp="1"/>
          </p:cNvSpPr>
          <p:nvPr>
            <p:ph type="sldNum" sz="quarter" idx="5"/>
          </p:nvPr>
        </p:nvSpPr>
        <p:spPr/>
        <p:txBody>
          <a:bodyPr/>
          <a:lstStyle/>
          <a:p>
            <a:fld id="{41AB8B74-4F38-5F40-BCC0-DA526A4F68E0}" type="slidenum">
              <a:rPr lang="en-GB" smtClean="0"/>
              <a:t>12</a:t>
            </a:fld>
            <a:endParaRPr lang="en-GB"/>
          </a:p>
        </p:txBody>
      </p:sp>
    </p:spTree>
    <p:extLst>
      <p:ext uri="{BB962C8B-B14F-4D97-AF65-F5344CB8AC3E}">
        <p14:creationId xmlns:p14="http://schemas.microsoft.com/office/powerpoint/2010/main" val="2010836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what is interesting to see, is that younger children are more scattered throughout the hue choices, they do not bundle up in a few categories like they did for PE. And it elevates with the ages. </a:t>
            </a:r>
          </a:p>
          <a:p>
            <a:endParaRPr lang="en-GB" dirty="0"/>
          </a:p>
          <a:p>
            <a:r>
              <a:rPr lang="en-GB" dirty="0"/>
              <a:t>But, Statistically speaking: </a:t>
            </a:r>
          </a:p>
          <a:p>
            <a:r>
              <a:rPr lang="en-GB" b="1" dirty="0"/>
              <a:t>-   Yes, they did differ in their colour choices. </a:t>
            </a:r>
            <a:endParaRPr lang="en-GB" dirty="0"/>
          </a:p>
          <a:p>
            <a:pPr marL="171450" indent="-171450">
              <a:buFontTx/>
              <a:buChar char="-"/>
            </a:pPr>
            <a:r>
              <a:rPr lang="en-GB" dirty="0"/>
              <a:t>Adults = more purple hues and less yellow-green and green hues than both children groups </a:t>
            </a:r>
          </a:p>
        </p:txBody>
      </p:sp>
      <p:sp>
        <p:nvSpPr>
          <p:cNvPr id="4" name="Slide Number Placeholder 3"/>
          <p:cNvSpPr>
            <a:spLocks noGrp="1"/>
          </p:cNvSpPr>
          <p:nvPr>
            <p:ph type="sldNum" sz="quarter" idx="5"/>
          </p:nvPr>
        </p:nvSpPr>
        <p:spPr/>
        <p:txBody>
          <a:bodyPr/>
          <a:lstStyle/>
          <a:p>
            <a:fld id="{41AB8B74-4F38-5F40-BCC0-DA526A4F68E0}" type="slidenum">
              <a:rPr lang="en-GB" smtClean="0"/>
              <a:t>13</a:t>
            </a:fld>
            <a:endParaRPr lang="en-GB"/>
          </a:p>
        </p:txBody>
      </p:sp>
    </p:spTree>
    <p:extLst>
      <p:ext uri="{BB962C8B-B14F-4D97-AF65-F5344CB8AC3E}">
        <p14:creationId xmlns:p14="http://schemas.microsoft.com/office/powerpoint/2010/main" val="3507486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Lightness seems to be a well-understood concept already at 6 years old. Studies on younger children indeed found that at 3 years old, the concept of what is a dark colour and what is a light colour is acquired so not surprising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We conclude that hue and chroma underlie developmental changes in colour-emotion pairings, especially for the positive ones, and by inference their conceptual construction. It could means that positive emotions are less likely understood by small children, than negative emotions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It could also mean that, these might emerge with the acquisition of cultural and societal knowledge (i.e., red and love metaphor). </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1AB8B74-4F38-5F40-BCC0-DA526A4F68E0}" type="slidenum">
              <a:rPr lang="en-GB" smtClean="0"/>
              <a:t>14</a:t>
            </a:fld>
            <a:endParaRPr lang="en-GB"/>
          </a:p>
        </p:txBody>
      </p:sp>
    </p:spTree>
    <p:extLst>
      <p:ext uri="{BB962C8B-B14F-4D97-AF65-F5344CB8AC3E}">
        <p14:creationId xmlns:p14="http://schemas.microsoft.com/office/powerpoint/2010/main" val="1892399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noProof="0" dirty="0"/>
              <a:t>End message, </a:t>
            </a:r>
            <a:r>
              <a:rPr lang="fr-CH" noProof="0" dirty="0" err="1"/>
              <a:t>thank</a:t>
            </a:r>
            <a:r>
              <a:rPr lang="fr-CH" noProof="0" dirty="0"/>
              <a:t> </a:t>
            </a:r>
            <a:r>
              <a:rPr lang="fr-CH" noProof="0" dirty="0" err="1"/>
              <a:t>you</a:t>
            </a:r>
            <a:r>
              <a:rPr lang="fr-CH" noProof="0" dirty="0"/>
              <a:t> and questions </a:t>
            </a:r>
          </a:p>
        </p:txBody>
      </p:sp>
      <p:sp>
        <p:nvSpPr>
          <p:cNvPr id="4" name="Slide Number Placeholder 3"/>
          <p:cNvSpPr>
            <a:spLocks noGrp="1"/>
          </p:cNvSpPr>
          <p:nvPr>
            <p:ph type="sldNum" sz="quarter" idx="5"/>
          </p:nvPr>
        </p:nvSpPr>
        <p:spPr/>
        <p:txBody>
          <a:bodyPr/>
          <a:lstStyle/>
          <a:p>
            <a:fld id="{2666C58B-E995-5F43-BB68-0220E625E067}" type="slidenum">
              <a:rPr lang="en-CH" smtClean="0"/>
              <a:t>15</a:t>
            </a:fld>
            <a:endParaRPr lang="en-CH"/>
          </a:p>
        </p:txBody>
      </p:sp>
    </p:spTree>
    <p:extLst>
      <p:ext uri="{BB962C8B-B14F-4D97-AF65-F5344CB8AC3E}">
        <p14:creationId xmlns:p14="http://schemas.microsoft.com/office/powerpoint/2010/main" val="3706518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Natural process to want to relate things to colours – more and more we can see different blog posts and articles about how colour are supposed to have an effect on our affective process or even or thinking process, such as </a:t>
            </a:r>
          </a:p>
          <a:p>
            <a:pPr algn="just"/>
            <a:endParaRPr lang="en-GB" dirty="0"/>
          </a:p>
          <a:p>
            <a:pPr algn="just"/>
            <a:r>
              <a:rPr lang="en-GB" dirty="0"/>
              <a:t>(1) – Related to marketing = i.e., grey colour is supposed to represent a timeless concept while, red is supposed to give energy and be passionate </a:t>
            </a:r>
          </a:p>
          <a:p>
            <a:pPr algn="just"/>
            <a:endParaRPr lang="en-GB" dirty="0"/>
          </a:p>
          <a:p>
            <a:pPr algn="just"/>
            <a:r>
              <a:rPr lang="en-GB" dirty="0"/>
              <a:t>(2) – Related to our personalities = i.e., favourite colour is black you are an independent but conventional person and if it is purple, you are sensitive and somewhat introverted. Can tell you, purple is my favourite and not a lot of people will describe me as introverted.</a:t>
            </a:r>
          </a:p>
          <a:p>
            <a:pPr algn="just"/>
            <a:endParaRPr lang="en-GB" dirty="0"/>
          </a:p>
          <a:p>
            <a:pPr algn="just"/>
            <a:r>
              <a:rPr lang="en-GB" dirty="0"/>
              <a:t>Thus, not surprising to think that it can also be related to our emotional process – (3) – A great example, that might speak to lots of people is also the movie... Inside/Out, where all the persona representing emotions are in a specific colour. It is interesting because it relates to some points in the literature, that tells us colour do carry affective meaning in the following sense</a:t>
            </a:r>
          </a:p>
          <a:p>
            <a:pPr marL="171450" indent="-171450" algn="just">
              <a:buFontTx/>
              <a:buChar char="-"/>
            </a:pPr>
            <a:r>
              <a:rPr lang="en-US" noProof="0" dirty="0"/>
              <a:t>Light colors tend to be related to more positive emotions, such as love, joy or pleasure (see here joy in the middle)</a:t>
            </a:r>
          </a:p>
          <a:p>
            <a:pPr marL="171450" indent="-171450" algn="just">
              <a:buFontTx/>
              <a:buChar char="-"/>
            </a:pPr>
            <a:r>
              <a:rPr lang="en-US" noProof="0" dirty="0"/>
              <a:t>Darker colors will be seen more negatively, such as sadness and anger (see here anger, it is a dark red but very bright since anger is a high arousal emotion) </a:t>
            </a:r>
          </a:p>
          <a:p>
            <a:pPr algn="just"/>
            <a:endParaRPr lang="en-GB" dirty="0"/>
          </a:p>
          <a:p>
            <a:pPr algn="just"/>
            <a:r>
              <a:rPr lang="en-GB" noProof="0" dirty="0"/>
              <a:t>I think I can already give you a spoiler by saying that the literature tells us some colour-emotion associations are particularly well documented and tend to be found more often, despite different cultural background. So what are the specific colour-emotions associations we tend to find? </a:t>
            </a:r>
          </a:p>
          <a:p>
            <a:pPr algn="just"/>
            <a:endParaRPr lang="en-US" noProof="0" dirty="0"/>
          </a:p>
          <a:p>
            <a:pPr algn="just"/>
            <a:endParaRPr lang="en-GB" dirty="0"/>
          </a:p>
        </p:txBody>
      </p:sp>
      <p:sp>
        <p:nvSpPr>
          <p:cNvPr id="4" name="Slide Number Placeholder 3"/>
          <p:cNvSpPr>
            <a:spLocks noGrp="1"/>
          </p:cNvSpPr>
          <p:nvPr>
            <p:ph type="sldNum" sz="quarter" idx="5"/>
          </p:nvPr>
        </p:nvSpPr>
        <p:spPr/>
        <p:txBody>
          <a:bodyPr/>
          <a:lstStyle/>
          <a:p>
            <a:fld id="{41AB8B74-4F38-5F40-BCC0-DA526A4F68E0}" type="slidenum">
              <a:rPr lang="en-GB" smtClean="0"/>
              <a:t>2</a:t>
            </a:fld>
            <a:endParaRPr lang="en-GB"/>
          </a:p>
        </p:txBody>
      </p:sp>
    </p:spTree>
    <p:extLst>
      <p:ext uri="{BB962C8B-B14F-4D97-AF65-F5344CB8AC3E}">
        <p14:creationId xmlns:p14="http://schemas.microsoft.com/office/powerpoint/2010/main" val="248502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We asked people from 30 nations: </a:t>
            </a:r>
          </a:p>
          <a:p>
            <a:pPr marL="171450" indent="-171450" algn="just">
              <a:buFontTx/>
              <a:buChar char="-"/>
            </a:pPr>
            <a:r>
              <a:rPr lang="en-GB" dirty="0"/>
              <a:t>What emotion(s) do they associate with a colour term (i.e., a colour name written in black ink) </a:t>
            </a:r>
          </a:p>
          <a:p>
            <a:pPr marL="171450" indent="-171450" algn="just">
              <a:buFontTx/>
              <a:buChar char="-"/>
            </a:pPr>
            <a:r>
              <a:rPr lang="en-GB" dirty="0"/>
              <a:t>We found an average similarity of .88, which means that out of those 30 nations, the majority of pps tend to have the same colour-emotions associations. </a:t>
            </a:r>
          </a:p>
          <a:p>
            <a:pPr algn="just"/>
            <a:endParaRPr lang="en-GB" dirty="0"/>
          </a:p>
          <a:p>
            <a:pPr algn="just"/>
            <a:endParaRPr lang="en-GB" dirty="0"/>
          </a:p>
          <a:p>
            <a:pPr algn="just"/>
            <a:r>
              <a:rPr lang="en-GB" dirty="0"/>
              <a:t>Of course, some association are stronger than others! How do I know this here?</a:t>
            </a:r>
          </a:p>
          <a:p>
            <a:pPr marL="171450" indent="-171450" algn="just">
              <a:buFontTx/>
              <a:buChar char="-"/>
            </a:pPr>
            <a:r>
              <a:rPr lang="en-GB" b="0" noProof="0" dirty="0"/>
              <a:t>The matrix here shows the pattern of colour-emotions associations for 12 colours terms and 20 emotions terms </a:t>
            </a:r>
            <a:r>
              <a:rPr lang="en-GB" b="0" noProof="0" dirty="0">
                <a:sym typeface="Wingdings" pitchFamily="2" charset="2"/>
              </a:rPr>
              <a:t> </a:t>
            </a:r>
            <a:r>
              <a:rPr lang="en-GB" b="1" noProof="0" dirty="0">
                <a:sym typeface="Wingdings" pitchFamily="2" charset="2"/>
              </a:rPr>
              <a:t>the redder the square, the more participants associated the emotion with said colour. </a:t>
            </a:r>
            <a:endParaRPr lang="en-GB" b="0" noProof="0" dirty="0">
              <a:sym typeface="Wingdings" pitchFamily="2" charset="2"/>
            </a:endParaRPr>
          </a:p>
          <a:p>
            <a:pPr marL="171450" indent="-171450" algn="just">
              <a:buFontTx/>
              <a:buChar char="-"/>
            </a:pPr>
            <a:r>
              <a:rPr lang="en-GB" b="0" noProof="0" dirty="0">
                <a:sym typeface="Wingdings" pitchFamily="2" charset="2"/>
              </a:rPr>
              <a:t>In general, negative emotions are more strongly associated to a specific colours while in the positive emotions, we can see more </a:t>
            </a:r>
            <a:r>
              <a:rPr lang="en-GB" b="0" noProof="0" dirty="0" err="1">
                <a:sym typeface="Wingdings" pitchFamily="2" charset="2"/>
              </a:rPr>
              <a:t>mouvement</a:t>
            </a:r>
            <a:r>
              <a:rPr lang="en-GB" b="0" noProof="0" dirty="0">
                <a:sym typeface="Wingdings" pitchFamily="2" charset="2"/>
              </a:rPr>
              <a:t>, meaning participants chose several emotions with the same colours. </a:t>
            </a:r>
          </a:p>
          <a:p>
            <a:pPr marL="171450" indent="-171450" algn="just">
              <a:buFontTx/>
              <a:buChar char="-"/>
            </a:pPr>
            <a:r>
              <a:rPr lang="en-GB" b="1" noProof="0" dirty="0">
                <a:sym typeface="Wingdings" pitchFamily="2" charset="2"/>
              </a:rPr>
              <a:t>But!</a:t>
            </a:r>
            <a:r>
              <a:rPr lang="en-GB" b="0" noProof="0" dirty="0">
                <a:sym typeface="Wingdings" pitchFamily="2" charset="2"/>
              </a:rPr>
              <a:t> We do have strong associations such as yellow-joy; red-anger or red-love (show we can have one colour for both positive/negative emotions)</a:t>
            </a:r>
            <a:endParaRPr lang="en-GB" b="1" noProof="0" dirty="0">
              <a:sym typeface="Wingdings" pitchFamily="2" charset="2"/>
            </a:endParaRPr>
          </a:p>
          <a:p>
            <a:pPr marL="171450" indent="-171450" algn="just">
              <a:buFontTx/>
              <a:buChar char="-"/>
            </a:pPr>
            <a:endParaRPr lang="en-GB" b="0" noProof="0" dirty="0"/>
          </a:p>
          <a:p>
            <a:pPr marL="171450" marR="0" lvl="0" indent="-171450" algn="just" defTabSz="914400" rtl="0" eaLnBrk="1" fontAlgn="auto" latinLnBrk="0" hangingPunct="1">
              <a:lnSpc>
                <a:spcPct val="100000"/>
              </a:lnSpc>
              <a:spcBef>
                <a:spcPts val="0"/>
              </a:spcBef>
              <a:spcAft>
                <a:spcPts val="0"/>
              </a:spcAft>
              <a:buClrTx/>
              <a:buSzTx/>
              <a:buFontTx/>
              <a:buChar char="-"/>
              <a:tabLst/>
              <a:defRPr/>
            </a:pPr>
            <a:endParaRPr lang="en-GB" noProof="0" dirty="0"/>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en-GB" noProof="0" dirty="0"/>
              <a:t>Now, we can think, that it might be an effect of age, since most of the pps here are between 18 and 30 years old. </a:t>
            </a:r>
            <a:r>
              <a:rPr lang="en-GB" sz="1200" kern="1200" dirty="0">
                <a:solidFill>
                  <a:schemeClr val="tx1"/>
                </a:solidFill>
                <a:effectLst/>
                <a:latin typeface="+mn-lt"/>
                <a:ea typeface="+mn-ea"/>
                <a:cs typeface="+mn-cs"/>
              </a:rPr>
              <a:t>Cross-sectionally, generations lived through different times and challenges, some of them potentially very affective. </a:t>
            </a:r>
            <a:r>
              <a:rPr lang="en-GB" sz="1200" b="1" kern="1200" dirty="0">
                <a:solidFill>
                  <a:schemeClr val="tx1"/>
                </a:solidFill>
                <a:effectLst/>
                <a:latin typeface="+mn-lt"/>
                <a:ea typeface="+mn-ea"/>
                <a:cs typeface="+mn-cs"/>
              </a:rPr>
              <a:t>So, we could wonder, if we were to look more across the age spectrum, if the associations would be different ?</a:t>
            </a:r>
            <a:endParaRPr lang="en-GB" b="1" noProof="0" dirty="0"/>
          </a:p>
          <a:p>
            <a:pPr marL="171450" marR="0" lvl="0" indent="-171450" algn="just" defTabSz="914400" rtl="0" eaLnBrk="1" fontAlgn="auto" latinLnBrk="0" hangingPunct="1">
              <a:lnSpc>
                <a:spcPct val="100000"/>
              </a:lnSpc>
              <a:spcBef>
                <a:spcPts val="0"/>
              </a:spcBef>
              <a:spcAft>
                <a:spcPts val="0"/>
              </a:spcAft>
              <a:buClrTx/>
              <a:buSzTx/>
              <a:buFontTx/>
              <a:buChar char="-"/>
              <a:tabLst/>
              <a:defRPr/>
            </a:pPr>
            <a:endParaRPr lang="en-GB" noProof="0" dirty="0"/>
          </a:p>
          <a:p>
            <a:pPr marL="171450" indent="-171450" algn="just">
              <a:buFontTx/>
              <a:buChar char="-"/>
            </a:pPr>
            <a:endParaRPr lang="en-GB" dirty="0"/>
          </a:p>
        </p:txBody>
      </p:sp>
      <p:sp>
        <p:nvSpPr>
          <p:cNvPr id="4" name="Slide Number Placeholder 3"/>
          <p:cNvSpPr>
            <a:spLocks noGrp="1"/>
          </p:cNvSpPr>
          <p:nvPr>
            <p:ph type="sldNum" sz="quarter" idx="5"/>
          </p:nvPr>
        </p:nvSpPr>
        <p:spPr/>
        <p:txBody>
          <a:bodyPr/>
          <a:lstStyle/>
          <a:p>
            <a:fld id="{41AB8B74-4F38-5F40-BCC0-DA526A4F68E0}" type="slidenum">
              <a:rPr lang="en-GB" smtClean="0"/>
              <a:t>3</a:t>
            </a:fld>
            <a:endParaRPr lang="en-GB"/>
          </a:p>
        </p:txBody>
      </p:sp>
    </p:spTree>
    <p:extLst>
      <p:ext uri="{BB962C8B-B14F-4D97-AF65-F5344CB8AC3E}">
        <p14:creationId xmlns:p14="http://schemas.microsoft.com/office/powerpoint/2010/main" val="2671880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To do so, we compared to our eldest sample (65-88 </a:t>
            </a:r>
            <a:r>
              <a:rPr lang="en-GB" dirty="0" err="1"/>
              <a:t>y.old</a:t>
            </a:r>
            <a:r>
              <a:rPr lang="en-GB" dirty="0"/>
              <a:t>) three younger ones, from 14 different nations, applying the exact same design as presented above. The samples are </a:t>
            </a:r>
          </a:p>
          <a:p>
            <a:pPr marL="171450" indent="-171450" algn="just">
              <a:buFontTx/>
              <a:buChar char="-"/>
            </a:pPr>
            <a:r>
              <a:rPr lang="en-GB" dirty="0"/>
              <a:t>1. 18-30 </a:t>
            </a:r>
            <a:r>
              <a:rPr lang="en-GB" dirty="0" err="1"/>
              <a:t>y.old</a:t>
            </a:r>
            <a:r>
              <a:rPr lang="en-GB" dirty="0"/>
              <a:t> </a:t>
            </a:r>
            <a:r>
              <a:rPr lang="en-GB" dirty="0">
                <a:sym typeface="Wingdings" pitchFamily="2" charset="2"/>
              </a:rPr>
              <a:t> </a:t>
            </a:r>
            <a:r>
              <a:rPr lang="en-GB" i="1" dirty="0">
                <a:sym typeface="Wingdings" pitchFamily="2" charset="2"/>
              </a:rPr>
              <a:t>r</a:t>
            </a:r>
            <a:r>
              <a:rPr lang="en-GB" i="0" dirty="0">
                <a:sym typeface="Wingdings" pitchFamily="2" charset="2"/>
              </a:rPr>
              <a:t> = .89</a:t>
            </a:r>
            <a:endParaRPr lang="en-GB" dirty="0"/>
          </a:p>
          <a:p>
            <a:pPr marL="171450" indent="-171450" algn="just">
              <a:buFontTx/>
              <a:buChar char="-"/>
            </a:pPr>
            <a:r>
              <a:rPr lang="en-GB" dirty="0"/>
              <a:t>2. 30-50 </a:t>
            </a:r>
            <a:r>
              <a:rPr lang="en-GB" dirty="0" err="1"/>
              <a:t>y.old</a:t>
            </a:r>
            <a:r>
              <a:rPr lang="en-GB" dirty="0"/>
              <a:t> </a:t>
            </a:r>
            <a:r>
              <a:rPr lang="en-GB" dirty="0">
                <a:sym typeface="Wingdings" pitchFamily="2" charset="2"/>
              </a:rPr>
              <a:t> </a:t>
            </a:r>
            <a:r>
              <a:rPr lang="en-GB" i="1" dirty="0">
                <a:sym typeface="Wingdings" pitchFamily="2" charset="2"/>
              </a:rPr>
              <a:t>r = .94</a:t>
            </a:r>
            <a:endParaRPr lang="en-GB" dirty="0"/>
          </a:p>
          <a:p>
            <a:pPr marL="171450" indent="-171450" algn="just">
              <a:buFontTx/>
              <a:buChar char="-"/>
            </a:pPr>
            <a:r>
              <a:rPr lang="en-GB" dirty="0"/>
              <a:t>3. 50-65 </a:t>
            </a:r>
            <a:r>
              <a:rPr lang="en-GB" dirty="0" err="1"/>
              <a:t>y.old</a:t>
            </a:r>
            <a:r>
              <a:rPr lang="en-GB" dirty="0"/>
              <a:t>  </a:t>
            </a:r>
            <a:r>
              <a:rPr lang="en-GB" dirty="0">
                <a:sym typeface="Wingdings" pitchFamily="2" charset="2"/>
              </a:rPr>
              <a:t> </a:t>
            </a:r>
            <a:r>
              <a:rPr lang="en-GB" i="1" dirty="0">
                <a:sym typeface="Wingdings" pitchFamily="2" charset="2"/>
              </a:rPr>
              <a:t>r = .96</a:t>
            </a:r>
            <a:endParaRPr lang="en-GB" dirty="0"/>
          </a:p>
          <a:p>
            <a:pPr algn="just"/>
            <a:endParaRPr lang="en-GB" dirty="0"/>
          </a:p>
          <a:p>
            <a:pPr algn="just"/>
            <a:r>
              <a:rPr lang="en-GB" dirty="0"/>
              <a:t>So, if we were to roughly translate our correlation, it would be that 96% of our elder sample have the same colour-emotion associations. You might think you did not see any difference, it’s because they are marginal. In all three, we replicated a high-similarity in colour-emotions associations, with the highest correlation being the last one, where the groups are closer in age. </a:t>
            </a:r>
          </a:p>
          <a:p>
            <a:pPr algn="just"/>
            <a:endParaRPr lang="en-GB" dirty="0"/>
          </a:p>
          <a:p>
            <a:pPr algn="just"/>
            <a:r>
              <a:rPr lang="en-GB" dirty="0"/>
              <a:t>We can say for all the age groups that negative emotions are more one-on-one for both groups, meaning our participants usually picked one emotion per colour. They are also more related to darker and achromatic colours such as black and grey.  </a:t>
            </a:r>
          </a:p>
          <a:p>
            <a:pPr algn="just"/>
            <a:endParaRPr lang="en-GB" dirty="0"/>
          </a:p>
          <a:p>
            <a:pPr algn="just"/>
            <a:r>
              <a:rPr lang="en-GB" dirty="0"/>
              <a:t>Positive emotions are more scattered, they are less intensely associated with one emotion, meaning pps tend to pick more than one emotion, and so, we can see it well with yellow and green. But we still find the big colour-emotions associations, such as red-love; yellow-joy. </a:t>
            </a:r>
          </a:p>
          <a:p>
            <a:pPr algn="just"/>
            <a:endParaRPr lang="en-GB" dirty="0"/>
          </a:p>
          <a:p>
            <a:pPr algn="just"/>
            <a:r>
              <a:rPr lang="en-GB" dirty="0"/>
              <a:t>Here we can say with some certainty: </a:t>
            </a:r>
          </a:p>
          <a:p>
            <a:pPr marL="171450" indent="-171450" algn="just">
              <a:buFontTx/>
              <a:buChar char="-"/>
            </a:pPr>
            <a:r>
              <a:rPr lang="en-GB" dirty="0"/>
              <a:t>Once we reach adulthood, age does not seem to matter when it comes to colour-emotion associations. Despite a few differences, the associations are well-known and shared </a:t>
            </a:r>
          </a:p>
          <a:p>
            <a:pPr marL="171450" indent="-171450" algn="just">
              <a:buFontTx/>
              <a:buChar char="-"/>
            </a:pPr>
            <a:r>
              <a:rPr lang="en-GB" dirty="0"/>
              <a:t>Raises the question of the </a:t>
            </a:r>
            <a:r>
              <a:rPr lang="en-GB" b="1" dirty="0"/>
              <a:t>importance of perception: </a:t>
            </a:r>
            <a:r>
              <a:rPr lang="en-GB" b="0" dirty="0"/>
              <a:t>Here, we do find a strong evidence that conceptual knowledge of colours seem sufficient to create the pairings, at least for adults. So what if we use colour patches instead of colour terms? </a:t>
            </a:r>
            <a:endParaRPr lang="en-GB" dirty="0"/>
          </a:p>
          <a:p>
            <a:pPr algn="just"/>
            <a:endParaRPr lang="en-GB" dirty="0"/>
          </a:p>
        </p:txBody>
      </p:sp>
      <p:sp>
        <p:nvSpPr>
          <p:cNvPr id="4" name="Slide Number Placeholder 3"/>
          <p:cNvSpPr>
            <a:spLocks noGrp="1"/>
          </p:cNvSpPr>
          <p:nvPr>
            <p:ph type="sldNum" sz="quarter" idx="5"/>
          </p:nvPr>
        </p:nvSpPr>
        <p:spPr/>
        <p:txBody>
          <a:bodyPr/>
          <a:lstStyle/>
          <a:p>
            <a:fld id="{41AB8B74-4F38-5F40-BCC0-DA526A4F68E0}" type="slidenum">
              <a:rPr lang="en-GB" smtClean="0"/>
              <a:t>4</a:t>
            </a:fld>
            <a:endParaRPr lang="en-GB"/>
          </a:p>
        </p:txBody>
      </p:sp>
    </p:spTree>
    <p:extLst>
      <p:ext uri="{BB962C8B-B14F-4D97-AF65-F5344CB8AC3E}">
        <p14:creationId xmlns:p14="http://schemas.microsoft.com/office/powerpoint/2010/main" val="3177518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noProof="0" dirty="0"/>
              <a:t>By colour patch, we mean we presented to participants the best example of a colour term and ask them to pick the best emotion(s) for this patch. This was done between-subject in Swiss young adults, so the associations are spontaneous.</a:t>
            </a:r>
          </a:p>
          <a:p>
            <a:pPr algn="just"/>
            <a:endParaRPr lang="en-GB" noProof="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GB" noProof="0" dirty="0"/>
              <a:t>We can see that </a:t>
            </a:r>
            <a:r>
              <a:rPr lang="en-GB" b="1" noProof="0" dirty="0"/>
              <a:t>young adults associated similar emotions when given colour terms or colour patches, </a:t>
            </a:r>
            <a:r>
              <a:rPr lang="en-GB" b="0" noProof="0" dirty="0"/>
              <a:t>with an average coefficient of .82 = so those participants associated the same emotion whether they saw a patch or a term. BUT we can see that patches are in general lighter than the terms, which mean participants were more likely to systematically associate anger with red when they saw a term, rather than the patch. In this study, the only significant difference between the patches and the terms was the negative emotion associated to black, it was again, stronger with the terms.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b="0" noProof="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GB" b="0" noProof="0" dirty="0"/>
              <a:t>Apart from the difference for black, it seems t</a:t>
            </a:r>
            <a:r>
              <a:rPr lang="en-GB" noProof="0" dirty="0"/>
              <a:t>hese results would indicate that not only colour-emotion association are a well-established concepts whether you show a term or a patch. Also means that conceptual knowledge is sufficient for such affective meanings to occur, </a:t>
            </a:r>
            <a:r>
              <a:rPr lang="en-GB" b="1" noProof="0" dirty="0"/>
              <a:t>at least once conceptual knowledge is well established</a:t>
            </a:r>
            <a:r>
              <a:rPr lang="en-GB" b="1" noProof="0" dirty="0">
                <a:solidFill>
                  <a:schemeClr val="tx1"/>
                </a:solidFill>
              </a:rPr>
              <a:t> since we have here, only studied adults.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b="1" noProof="0" dirty="0">
              <a:solidFill>
                <a:schemeClr val="tx1"/>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noProof="0" dirty="0"/>
              <a:t>Raises the question of </a:t>
            </a:r>
            <a:r>
              <a:rPr lang="en-GB" b="1" noProof="0" dirty="0"/>
              <a:t>the importance of perception for those pairings: </a:t>
            </a:r>
            <a:r>
              <a:rPr lang="en-GB" noProof="0" dirty="0"/>
              <a:t>if we were to ask children to do the same pairing task, would the same pattern of colour-emotion pairings still emerge, therefore meaning the conceptual knowledge of colour-emotion associations is already acquired? </a:t>
            </a:r>
            <a:endParaRPr lang="en-GB" b="1" noProof="0" dirty="0">
              <a:solidFill>
                <a:srgbClr val="FF0000"/>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b="1" noProof="0" dirty="0">
              <a:solidFill>
                <a:schemeClr val="tx1"/>
              </a:solidFill>
            </a:endParaRPr>
          </a:p>
          <a:p>
            <a:endParaRPr lang="en-GB" noProof="0" dirty="0"/>
          </a:p>
          <a:p>
            <a:endParaRPr lang="en-GB" noProof="0" dirty="0"/>
          </a:p>
          <a:p>
            <a:endParaRPr lang="en-GB" noProof="0" dirty="0"/>
          </a:p>
          <a:p>
            <a:endParaRPr lang="en-GB" noProof="0" dirty="0"/>
          </a:p>
          <a:p>
            <a:endParaRPr lang="en-GB" noProof="0" dirty="0"/>
          </a:p>
        </p:txBody>
      </p:sp>
      <p:sp>
        <p:nvSpPr>
          <p:cNvPr id="4" name="Slide Number Placeholder 3"/>
          <p:cNvSpPr>
            <a:spLocks noGrp="1"/>
          </p:cNvSpPr>
          <p:nvPr>
            <p:ph type="sldNum" sz="quarter" idx="5"/>
          </p:nvPr>
        </p:nvSpPr>
        <p:spPr/>
        <p:txBody>
          <a:bodyPr/>
          <a:lstStyle/>
          <a:p>
            <a:fld id="{41AB8B74-4F38-5F40-BCC0-DA526A4F68E0}" type="slidenum">
              <a:rPr lang="en-GB" smtClean="0"/>
              <a:t>5</a:t>
            </a:fld>
            <a:endParaRPr lang="en-GB"/>
          </a:p>
        </p:txBody>
      </p:sp>
    </p:spTree>
    <p:extLst>
      <p:ext uri="{BB962C8B-B14F-4D97-AF65-F5344CB8AC3E}">
        <p14:creationId xmlns:p14="http://schemas.microsoft.com/office/powerpoint/2010/main" val="1763575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solidFill>
                  <a:srgbClr val="FF0000"/>
                </a:solidFill>
              </a:rPr>
              <a:t>This is what we did here! We compared 20 emotion-colours in three different samples, to see if the conceptual knowledge is as well establish in two children groups of different ages, than the adults. </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endParaRPr lang="en-GB" noProof="0" dirty="0"/>
          </a:p>
        </p:txBody>
      </p:sp>
      <p:sp>
        <p:nvSpPr>
          <p:cNvPr id="4" name="Slide Number Placeholder 3"/>
          <p:cNvSpPr>
            <a:spLocks noGrp="1"/>
          </p:cNvSpPr>
          <p:nvPr>
            <p:ph type="sldNum" sz="quarter" idx="5"/>
          </p:nvPr>
        </p:nvSpPr>
        <p:spPr/>
        <p:txBody>
          <a:bodyPr/>
          <a:lstStyle/>
          <a:p>
            <a:fld id="{41AB8B74-4F38-5F40-BCC0-DA526A4F68E0}" type="slidenum">
              <a:rPr lang="en-GB" smtClean="0"/>
              <a:t>6</a:t>
            </a:fld>
            <a:endParaRPr lang="en-GB"/>
          </a:p>
        </p:txBody>
      </p:sp>
    </p:spTree>
    <p:extLst>
      <p:ext uri="{BB962C8B-B14F-4D97-AF65-F5344CB8AC3E}">
        <p14:creationId xmlns:p14="http://schemas.microsoft.com/office/powerpoint/2010/main" val="3376420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Design a little bit tweaked than what we did before, 1</a:t>
            </a:r>
            <a:r>
              <a:rPr lang="en-GB" baseline="30000" dirty="0"/>
              <a:t>st</a:t>
            </a:r>
            <a:r>
              <a:rPr lang="en-GB" dirty="0"/>
              <a:t> to facilitate comprehension and time with smaller 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Presented with 20 emotions terms in random order </a:t>
            </a:r>
            <a:r>
              <a:rPr lang="en-GB" dirty="0">
                <a:sym typeface="Wingdings" pitchFamily="2" charset="2"/>
              </a:rPr>
              <a:t> for children, we made sure they understood the emotion concept, by presenting them with controlled examples when they did not know the term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sym typeface="Wingdings" pitchFamily="2" charset="2"/>
              </a:rPr>
              <a:t>Asked the question  what colour would you associate with the presented emotion term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sym typeface="Wingdings" pitchFamily="2" charset="2"/>
              </a:rPr>
              <a:t>Used the colour picker to choose what colour they associate with the emotion term: </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GB" dirty="0">
                <a:sym typeface="Wingdings" pitchFamily="2" charset="2"/>
              </a:rPr>
              <a:t>Participants are presented with 9 squares of different colours. </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GB" dirty="0">
                <a:sym typeface="Wingdings" pitchFamily="2" charset="2"/>
              </a:rPr>
              <a:t>1</a:t>
            </a:r>
            <a:r>
              <a:rPr lang="en-GB" baseline="30000" dirty="0">
                <a:sym typeface="Wingdings" pitchFamily="2" charset="2"/>
              </a:rPr>
              <a:t>st</a:t>
            </a:r>
            <a:r>
              <a:rPr lang="en-GB" dirty="0">
                <a:sym typeface="Wingdings" pitchFamily="2" charset="2"/>
              </a:rPr>
              <a:t>, they click on the square that is closer to the colour they have in mind (here, purple) </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GB" dirty="0">
                <a:sym typeface="Wingdings" pitchFamily="2" charset="2"/>
              </a:rPr>
              <a:t>Then, this patch is moved as the centre patch of the next screen. It is the reference colour </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GB" dirty="0">
                <a:sym typeface="Wingdings" pitchFamily="2" charset="2"/>
              </a:rPr>
              <a:t>2</a:t>
            </a:r>
            <a:r>
              <a:rPr lang="en-GB" baseline="30000" dirty="0">
                <a:sym typeface="Wingdings" pitchFamily="2" charset="2"/>
              </a:rPr>
              <a:t>nd  </a:t>
            </a:r>
            <a:r>
              <a:rPr lang="en-GB" dirty="0">
                <a:sym typeface="Wingdings" pitchFamily="2" charset="2"/>
              </a:rPr>
              <a:t>they now have around the centre patch, 8 variations of the chosen colour. It varies on the axes of lightness and chroma, but also, we can add more red, blue, yellow and green to our colour to changes it’s hue. Here, our participant clicked on the upper middle patch, changing it’s lightness (clearer) </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GB" dirty="0">
                <a:sym typeface="Wingdings" pitchFamily="2" charset="2"/>
              </a:rPr>
              <a:t>Now, this new patch is the centre patch as the reference colour. Our participant is happy with it, so they clicked on it, until it appears on its own, meaning it is the final choice</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GB" dirty="0">
                <a:sym typeface="Wingdings" pitchFamily="2" charset="2"/>
              </a:rPr>
              <a:t>They could start over, if they made a mistake or were not happy with their choice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sym typeface="Wingdings" pitchFamily="2" charset="2"/>
              </a:rPr>
              <a:t>Thus, we had both RGB and LCH values spited out from the colour picker and here, we are using LCH values. The colour picker was self-calibrated by the experimenter. We used the same office room, away from any external light to reproduce as best as possible lab condition </a:t>
            </a:r>
          </a:p>
        </p:txBody>
      </p:sp>
      <p:sp>
        <p:nvSpPr>
          <p:cNvPr id="4" name="Slide Number Placeholder 3"/>
          <p:cNvSpPr>
            <a:spLocks noGrp="1"/>
          </p:cNvSpPr>
          <p:nvPr>
            <p:ph type="sldNum" sz="quarter" idx="5"/>
          </p:nvPr>
        </p:nvSpPr>
        <p:spPr/>
        <p:txBody>
          <a:bodyPr/>
          <a:lstStyle/>
          <a:p>
            <a:fld id="{41AB8B74-4F38-5F40-BCC0-DA526A4F68E0}" type="slidenum">
              <a:rPr lang="en-GB" smtClean="0"/>
              <a:t>7</a:t>
            </a:fld>
            <a:endParaRPr lang="en-GB"/>
          </a:p>
        </p:txBody>
      </p:sp>
    </p:spTree>
    <p:extLst>
      <p:ext uri="{BB962C8B-B14F-4D97-AF65-F5344CB8AC3E}">
        <p14:creationId xmlns:p14="http://schemas.microsoft.com/office/powerpoint/2010/main" val="660641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Then, following what the literature tells us (</a:t>
            </a:r>
            <a:r>
              <a:rPr lang="en-GB" sz="1200" dirty="0" err="1">
                <a:effectLst/>
                <a:latin typeface="Calibri" panose="020F0502020204030204" pitchFamily="34" charset="0"/>
                <a:ea typeface="Calibri" panose="020F0502020204030204" pitchFamily="34" charset="0"/>
              </a:rPr>
              <a:t>i.e</a:t>
            </a:r>
            <a:r>
              <a:rPr lang="en-GB" sz="1200" dirty="0">
                <a:effectLst/>
                <a:latin typeface="Calibri" panose="020F0502020204030204" pitchFamily="34" charset="0"/>
                <a:ea typeface="Calibri" panose="020F0502020204030204" pitchFamily="34" charset="0"/>
              </a:rPr>
              <a:t>, we know positive and negative emotions are differently associated), we split our dataset in 2: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effectLst/>
                <a:latin typeface="Calibri" panose="020F0502020204030204" pitchFamily="34" charset="0"/>
              </a:rPr>
              <a:t>10 Positive emotions (PE)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effectLst/>
                <a:latin typeface="Calibri" panose="020F0502020204030204" pitchFamily="34" charset="0"/>
              </a:rPr>
              <a:t>10 Negative emotions (NE)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rPr>
              <a:t>Positive emotions and lightness: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dirty="0">
                <a:effectLst/>
                <a:latin typeface="Calibri" panose="020F0502020204030204" pitchFamily="34" charset="0"/>
              </a:rPr>
              <a:t>No statistically significant difference! Meaning, whether their age, our participants agreed on the same lightness for all PE together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dirty="0">
                <a:effectLst/>
                <a:latin typeface="Calibri" panose="020F0502020204030204" pitchFamily="34" charset="0"/>
              </a:rPr>
              <a:t>However, within-subject, so within the emotions, we did find some differences: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sz="1200" b="0" dirty="0">
                <a:effectLst/>
                <a:latin typeface="Calibri" panose="020F0502020204030204" pitchFamily="34" charset="0"/>
              </a:rPr>
              <a:t>Joy is the lighter colour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sz="1200" b="0" dirty="0">
                <a:effectLst/>
                <a:latin typeface="Calibri" panose="020F0502020204030204" pitchFamily="34" charset="0"/>
              </a:rPr>
              <a:t>Love is relatively darker than the others, could come from the over-usage of red in younger children </a:t>
            </a:r>
          </a:p>
        </p:txBody>
      </p:sp>
      <p:sp>
        <p:nvSpPr>
          <p:cNvPr id="4" name="Slide Number Placeholder 3"/>
          <p:cNvSpPr>
            <a:spLocks noGrp="1"/>
          </p:cNvSpPr>
          <p:nvPr>
            <p:ph type="sldNum" sz="quarter" idx="5"/>
          </p:nvPr>
        </p:nvSpPr>
        <p:spPr/>
        <p:txBody>
          <a:bodyPr/>
          <a:lstStyle/>
          <a:p>
            <a:fld id="{41AB8B74-4F38-5F40-BCC0-DA526A4F68E0}" type="slidenum">
              <a:rPr lang="en-GB" smtClean="0"/>
              <a:t>8</a:t>
            </a:fld>
            <a:endParaRPr lang="en-GB"/>
          </a:p>
        </p:txBody>
      </p:sp>
    </p:spTree>
    <p:extLst>
      <p:ext uri="{BB962C8B-B14F-4D97-AF65-F5344CB8AC3E}">
        <p14:creationId xmlns:p14="http://schemas.microsoft.com/office/powerpoint/2010/main" val="4008890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rPr>
              <a:t>Negative emotions and lightness: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dirty="0">
                <a:effectLst/>
                <a:latin typeface="Calibri" panose="020F0502020204030204" pitchFamily="34" charset="0"/>
              </a:rPr>
              <a:t>No statistically significant difference! Meaning, whether their age, our participants agreed on the same lightness for all NE together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dirty="0">
                <a:effectLst/>
                <a:latin typeface="Calibri" panose="020F0502020204030204" pitchFamily="34" charset="0"/>
              </a:rPr>
              <a:t>No within-subject differences were found</a:t>
            </a:r>
          </a:p>
          <a:p>
            <a:endParaRPr lang="en-GB" dirty="0"/>
          </a:p>
        </p:txBody>
      </p:sp>
      <p:sp>
        <p:nvSpPr>
          <p:cNvPr id="4" name="Slide Number Placeholder 3"/>
          <p:cNvSpPr>
            <a:spLocks noGrp="1"/>
          </p:cNvSpPr>
          <p:nvPr>
            <p:ph type="sldNum" sz="quarter" idx="5"/>
          </p:nvPr>
        </p:nvSpPr>
        <p:spPr/>
        <p:txBody>
          <a:bodyPr/>
          <a:lstStyle/>
          <a:p>
            <a:fld id="{41AB8B74-4F38-5F40-BCC0-DA526A4F68E0}" type="slidenum">
              <a:rPr lang="en-GB" smtClean="0"/>
              <a:t>9</a:t>
            </a:fld>
            <a:endParaRPr lang="en-GB"/>
          </a:p>
        </p:txBody>
      </p:sp>
    </p:spTree>
    <p:extLst>
      <p:ext uri="{BB962C8B-B14F-4D97-AF65-F5344CB8AC3E}">
        <p14:creationId xmlns:p14="http://schemas.microsoft.com/office/powerpoint/2010/main" val="1501442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6171E64-FE02-4DE5-B72F-53C3706641C3}"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753777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6171E64-FE02-4DE5-B72F-53C3706641C3}"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465866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6171E64-FE02-4DE5-B72F-53C3706641C3}"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579798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6171E64-FE02-4DE5-B72F-53C3706641C3}"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545785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6171E64-FE02-4DE5-B72F-53C3706641C3}"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1818919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6171E64-FE02-4DE5-B72F-53C3706641C3}" type="datetimeFigureOut">
              <a:rPr lang="en-US" smtClean="0"/>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4100914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6171E64-FE02-4DE5-B72F-53C3706641C3}" type="datetimeFigureOut">
              <a:rPr lang="en-US" smtClean="0"/>
              <a:t>8/28/23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159336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6171E64-FE02-4DE5-B72F-53C3706641C3}" type="datetimeFigureOut">
              <a:rPr lang="en-US" smtClean="0"/>
              <a:t>8/28/23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225346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71E64-FE02-4DE5-B72F-53C3706641C3}" type="datetimeFigureOut">
              <a:rPr lang="en-US" smtClean="0"/>
              <a:t>8/28/23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417057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6171E64-FE02-4DE5-B72F-53C3706641C3}" type="datetimeFigureOut">
              <a:rPr lang="en-US" smtClean="0"/>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412644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6171E64-FE02-4DE5-B72F-53C3706641C3}" type="datetimeFigureOut">
              <a:rPr lang="en-US" smtClean="0"/>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1575788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171E64-FE02-4DE5-B72F-53C3706641C3}" type="datetimeFigureOut">
              <a:rPr lang="en-US" smtClean="0"/>
              <a:t>8/28/23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18EF7-BE1E-4ECB-84D4-67C2B4D8F095}" type="slidenum">
              <a:rPr lang="en-US" smtClean="0"/>
              <a:t>‹#›</a:t>
            </a:fld>
            <a:endParaRPr lang="en-US"/>
          </a:p>
        </p:txBody>
      </p:sp>
    </p:spTree>
    <p:extLst>
      <p:ext uri="{BB962C8B-B14F-4D97-AF65-F5344CB8AC3E}">
        <p14:creationId xmlns:p14="http://schemas.microsoft.com/office/powerpoint/2010/main" val="351400465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Deborah.Epicoco@unil.ch"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tiff"/><Relationship Id="rId9"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emf"/><Relationship Id="rId9"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hyperlink" Target="https://www2.unil.ch/onlinepsylab/ColourPicker/html/colorpicker.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sv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child with paint on her face&#10;&#10;Description automatically generated">
            <a:extLst>
              <a:ext uri="{FF2B5EF4-FFF2-40B4-BE49-F238E27FC236}">
                <a16:creationId xmlns:a16="http://schemas.microsoft.com/office/drawing/2014/main" id="{57D4D904-A3A4-8E1E-B20F-3BEE94B255B4}"/>
              </a:ext>
            </a:extLst>
          </p:cNvPr>
          <p:cNvPicPr>
            <a:picLocks noChangeAspect="1"/>
          </p:cNvPicPr>
          <p:nvPr/>
        </p:nvPicPr>
        <p:blipFill rotWithShape="1">
          <a:blip r:embed="rId3"/>
          <a:srcRect t="581" r="23298" b="8510"/>
          <a:stretch/>
        </p:blipFill>
        <p:spPr>
          <a:xfrm>
            <a:off x="3523488" y="10"/>
            <a:ext cx="8668512" cy="6857990"/>
          </a:xfrm>
          <a:prstGeom prst="rect">
            <a:avLst/>
          </a:prstGeom>
        </p:spPr>
      </p:pic>
      <p:sp>
        <p:nvSpPr>
          <p:cNvPr id="47" name="Rectangle 4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43EE48-CA36-3C9A-6085-966ECA8D0E05}"/>
              </a:ext>
            </a:extLst>
          </p:cNvPr>
          <p:cNvSpPr>
            <a:spLocks noGrp="1"/>
          </p:cNvSpPr>
          <p:nvPr>
            <p:ph type="ctrTitle"/>
          </p:nvPr>
        </p:nvSpPr>
        <p:spPr>
          <a:xfrm>
            <a:off x="409332" y="964222"/>
            <a:ext cx="4509032" cy="3206550"/>
          </a:xfrm>
        </p:spPr>
        <p:txBody>
          <a:bodyPr anchor="b">
            <a:noAutofit/>
          </a:bodyPr>
          <a:lstStyle/>
          <a:p>
            <a:r>
              <a:rPr lang="en-GB" sz="4100" b="1" dirty="0">
                <a:solidFill>
                  <a:schemeClr val="bg1"/>
                </a:solidFill>
              </a:rPr>
              <a:t>Adult and children colour selections for emotion terms: The importance of chroma and hue</a:t>
            </a:r>
          </a:p>
        </p:txBody>
      </p:sp>
      <p:sp>
        <p:nvSpPr>
          <p:cNvPr id="3" name="Subtitle 2">
            <a:extLst>
              <a:ext uri="{FF2B5EF4-FFF2-40B4-BE49-F238E27FC236}">
                <a16:creationId xmlns:a16="http://schemas.microsoft.com/office/drawing/2014/main" id="{A3E420BF-1753-F7D0-86A5-E169CD25E9A4}"/>
              </a:ext>
            </a:extLst>
          </p:cNvPr>
          <p:cNvSpPr>
            <a:spLocks noGrp="1"/>
          </p:cNvSpPr>
          <p:nvPr>
            <p:ph type="subTitle" idx="1"/>
          </p:nvPr>
        </p:nvSpPr>
        <p:spPr>
          <a:xfrm>
            <a:off x="562911" y="4711437"/>
            <a:ext cx="4023359" cy="1208141"/>
          </a:xfrm>
        </p:spPr>
        <p:txBody>
          <a:bodyPr>
            <a:noAutofit/>
          </a:bodyPr>
          <a:lstStyle/>
          <a:p>
            <a:r>
              <a:rPr lang="en-GB" sz="1600" b="1" dirty="0">
                <a:solidFill>
                  <a:schemeClr val="bg1"/>
                </a:solidFill>
              </a:rPr>
              <a:t>Déborah Epicoco*,</a:t>
            </a:r>
            <a:r>
              <a:rPr lang="en-GB" sz="1600" b="1" i="1" dirty="0">
                <a:solidFill>
                  <a:schemeClr val="bg1"/>
                </a:solidFill>
              </a:rPr>
              <a:t> </a:t>
            </a:r>
            <a:r>
              <a:rPr lang="en-GB" sz="1600" dirty="0">
                <a:solidFill>
                  <a:schemeClr val="bg1"/>
                </a:solidFill>
              </a:rPr>
              <a:t>Domicele Jonauskaite &amp; Christine Mohr</a:t>
            </a:r>
          </a:p>
          <a:p>
            <a:r>
              <a:rPr lang="en-GB" sz="1600" dirty="0">
                <a:solidFill>
                  <a:schemeClr val="bg1"/>
                </a:solidFill>
              </a:rPr>
              <a:t>Institute of Psychology, University of Lausanne, Switzerland</a:t>
            </a:r>
          </a:p>
          <a:p>
            <a:r>
              <a:rPr lang="en-GB" sz="1600" dirty="0">
                <a:solidFill>
                  <a:schemeClr val="bg1"/>
                </a:solidFill>
                <a:hlinkClick r:id="rId4">
                  <a:extLst>
                    <a:ext uri="{A12FA001-AC4F-418D-AE19-62706E023703}">
                      <ahyp:hlinkClr xmlns:ahyp="http://schemas.microsoft.com/office/drawing/2018/hyperlinkcolor" val="tx"/>
                    </a:ext>
                  </a:extLst>
                </a:hlinkClick>
              </a:rPr>
              <a:t>*Deborah.Epicoco@unil.ch</a:t>
            </a:r>
            <a:r>
              <a:rPr lang="en-GB" sz="1600" dirty="0">
                <a:solidFill>
                  <a:schemeClr val="bg1"/>
                </a:solidFill>
              </a:rPr>
              <a:t>  </a:t>
            </a:r>
          </a:p>
        </p:txBody>
      </p:sp>
      <p:sp>
        <p:nvSpPr>
          <p:cNvPr id="49" name="Rectangle 4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 name="Rectangle 5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8" descr="A black background with blue text&#10;&#10;Description automatically generated">
            <a:extLst>
              <a:ext uri="{FF2B5EF4-FFF2-40B4-BE49-F238E27FC236}">
                <a16:creationId xmlns:a16="http://schemas.microsoft.com/office/drawing/2014/main" id="{8BDF5A56-62B0-6D45-146D-DAF6F7368BF0}"/>
              </a:ext>
            </a:extLst>
          </p:cNvPr>
          <p:cNvPicPr>
            <a:picLocks noChangeAspect="1"/>
          </p:cNvPicPr>
          <p:nvPr/>
        </p:nvPicPr>
        <p:blipFill>
          <a:blip r:embed="rId5">
            <a:lum bright="70000" contrast="-70000"/>
          </a:blip>
          <a:stretch>
            <a:fillRect/>
          </a:stretch>
        </p:blipFill>
        <p:spPr>
          <a:xfrm>
            <a:off x="76643" y="43436"/>
            <a:ext cx="2069657" cy="459923"/>
          </a:xfrm>
          <a:prstGeom prst="rect">
            <a:avLst/>
          </a:prstGeom>
        </p:spPr>
      </p:pic>
      <p:pic>
        <p:nvPicPr>
          <p:cNvPr id="30" name="Picture 29" descr="Graphical user interface, text&#10;&#10;Description automatically generated">
            <a:extLst>
              <a:ext uri="{FF2B5EF4-FFF2-40B4-BE49-F238E27FC236}">
                <a16:creationId xmlns:a16="http://schemas.microsoft.com/office/drawing/2014/main" id="{0A0B0DC7-527F-ADFF-7A8F-079049945CA1}"/>
              </a:ext>
            </a:extLst>
          </p:cNvPr>
          <p:cNvPicPr>
            <a:picLocks noChangeAspect="1"/>
          </p:cNvPicPr>
          <p:nvPr/>
        </p:nvPicPr>
        <p:blipFill>
          <a:blip r:embed="rId6">
            <a:lum bright="70000" contrast="-70000"/>
          </a:blip>
          <a:stretch>
            <a:fillRect/>
          </a:stretch>
        </p:blipFill>
        <p:spPr>
          <a:xfrm>
            <a:off x="10055115" y="43436"/>
            <a:ext cx="2060242" cy="765753"/>
          </a:xfrm>
          <a:prstGeom prst="rect">
            <a:avLst/>
          </a:prstGeom>
        </p:spPr>
      </p:pic>
    </p:spTree>
    <p:extLst>
      <p:ext uri="{BB962C8B-B14F-4D97-AF65-F5344CB8AC3E}">
        <p14:creationId xmlns:p14="http://schemas.microsoft.com/office/powerpoint/2010/main" val="2044200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2C7402-8068-2973-96C6-A2244B409F45}"/>
              </a:ext>
            </a:extLst>
          </p:cNvPr>
          <p:cNvSpPr>
            <a:spLocks noGrp="1"/>
          </p:cNvSpPr>
          <p:nvPr>
            <p:ph type="title"/>
          </p:nvPr>
        </p:nvSpPr>
        <p:spPr>
          <a:xfrm>
            <a:off x="1115568" y="548640"/>
            <a:ext cx="10168128" cy="1179576"/>
          </a:xfrm>
        </p:spPr>
        <p:txBody>
          <a:bodyPr>
            <a:normAutofit/>
          </a:bodyPr>
          <a:lstStyle/>
          <a:p>
            <a:pPr algn="ctr"/>
            <a:r>
              <a:rPr lang="en-GB" sz="4000" b="1" dirty="0">
                <a:solidFill>
                  <a:schemeClr val="accent2">
                    <a:lumMod val="75000"/>
                  </a:schemeClr>
                </a:solidFill>
              </a:rPr>
              <a:t>RESULTS: CHROMA</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descr="A black background with white dots&#10;&#10;Description automatically generated">
            <a:extLst>
              <a:ext uri="{FF2B5EF4-FFF2-40B4-BE49-F238E27FC236}">
                <a16:creationId xmlns:a16="http://schemas.microsoft.com/office/drawing/2014/main" id="{A7B862E5-EF39-5134-8C02-2990B7526E10}"/>
              </a:ext>
            </a:extLst>
          </p:cNvPr>
          <p:cNvPicPr>
            <a:picLocks noChangeAspect="1"/>
          </p:cNvPicPr>
          <p:nvPr/>
        </p:nvPicPr>
        <p:blipFill>
          <a:blip r:embed="rId3"/>
          <a:stretch>
            <a:fillRect/>
          </a:stretch>
        </p:blipFill>
        <p:spPr>
          <a:xfrm>
            <a:off x="959538" y="2066888"/>
            <a:ext cx="10272923" cy="4743030"/>
          </a:xfrm>
          <a:prstGeom prst="rect">
            <a:avLst/>
          </a:prstGeom>
        </p:spPr>
      </p:pic>
      <p:sp>
        <p:nvSpPr>
          <p:cNvPr id="5" name="TextBox 4">
            <a:extLst>
              <a:ext uri="{FF2B5EF4-FFF2-40B4-BE49-F238E27FC236}">
                <a16:creationId xmlns:a16="http://schemas.microsoft.com/office/drawing/2014/main" id="{7D592EA4-309B-0852-7A9E-2A5948702B39}"/>
              </a:ext>
            </a:extLst>
          </p:cNvPr>
          <p:cNvSpPr txBox="1"/>
          <p:nvPr/>
        </p:nvSpPr>
        <p:spPr>
          <a:xfrm>
            <a:off x="1595856" y="2138837"/>
            <a:ext cx="2540000" cy="307777"/>
          </a:xfrm>
          <a:prstGeom prst="rect">
            <a:avLst/>
          </a:prstGeom>
          <a:noFill/>
        </p:spPr>
        <p:txBody>
          <a:bodyPr wrap="square">
            <a:spAutoFit/>
          </a:bodyPr>
          <a:lstStyle/>
          <a:p>
            <a:r>
              <a:rPr lang="en-GB" sz="1400" i="1" dirty="0">
                <a:effectLst/>
                <a:latin typeface="Lucida Grande" panose="020B0600040502020204" pitchFamily="34" charset="0"/>
                <a:ea typeface="Calibri" panose="020F0502020204030204" pitchFamily="34" charset="0"/>
                <a:cs typeface="Lucida Grande" panose="020B0600040502020204" pitchFamily="34" charset="0"/>
              </a:rPr>
              <a:t>F</a:t>
            </a:r>
            <a:r>
              <a:rPr lang="en-GB" sz="1400" dirty="0">
                <a:effectLst/>
                <a:latin typeface="Lucida Grande" panose="020B0600040502020204" pitchFamily="34" charset="0"/>
                <a:ea typeface="Calibri" panose="020F0502020204030204" pitchFamily="34" charset="0"/>
                <a:cs typeface="Lucida Grande" panose="020B0600040502020204" pitchFamily="34" charset="0"/>
              </a:rPr>
              <a:t>(2,119) = </a:t>
            </a:r>
            <a:r>
              <a:rPr lang="en-GB" sz="1400" dirty="0">
                <a:latin typeface="Lucida Grande" panose="020B0600040502020204" pitchFamily="34" charset="0"/>
                <a:ea typeface="Calibri" panose="020F0502020204030204" pitchFamily="34" charset="0"/>
                <a:cs typeface="Lucida Grande" panose="020B0600040502020204" pitchFamily="34" charset="0"/>
              </a:rPr>
              <a:t>27.8</a:t>
            </a:r>
            <a:r>
              <a:rPr lang="en-GB" sz="1400" dirty="0">
                <a:effectLst/>
                <a:latin typeface="Lucida Grande" panose="020B0600040502020204" pitchFamily="34" charset="0"/>
                <a:ea typeface="Calibri" panose="020F0502020204030204" pitchFamily="34" charset="0"/>
                <a:cs typeface="Lucida Grande" panose="020B0600040502020204" pitchFamily="34" charset="0"/>
              </a:rPr>
              <a:t>, </a:t>
            </a:r>
            <a:r>
              <a:rPr lang="en-GB" sz="1400" b="1" i="1" dirty="0">
                <a:solidFill>
                  <a:schemeClr val="accent2">
                    <a:lumMod val="75000"/>
                  </a:schemeClr>
                </a:solidFill>
                <a:effectLst/>
                <a:latin typeface="Lucida Grande" panose="020B0600040502020204" pitchFamily="34" charset="0"/>
                <a:ea typeface="Calibri" panose="020F0502020204030204" pitchFamily="34" charset="0"/>
                <a:cs typeface="Lucida Grande" panose="020B0600040502020204" pitchFamily="34" charset="0"/>
              </a:rPr>
              <a:t>p</a:t>
            </a:r>
            <a:r>
              <a:rPr lang="en-GB" sz="1400" b="1" dirty="0">
                <a:solidFill>
                  <a:schemeClr val="accent2">
                    <a:lumMod val="75000"/>
                  </a:schemeClr>
                </a:solidFill>
                <a:effectLst/>
                <a:latin typeface="Lucida Grande" panose="020B0600040502020204" pitchFamily="34" charset="0"/>
                <a:ea typeface="Calibri" panose="020F0502020204030204" pitchFamily="34" charset="0"/>
                <a:cs typeface="Lucida Grande" panose="020B0600040502020204" pitchFamily="34" charset="0"/>
              </a:rPr>
              <a:t> &lt; .</a:t>
            </a:r>
            <a:r>
              <a:rPr lang="en-GB" sz="1400" b="1" dirty="0">
                <a:solidFill>
                  <a:schemeClr val="accent2">
                    <a:lumMod val="75000"/>
                  </a:schemeClr>
                </a:solidFill>
                <a:latin typeface="Lucida Grande" panose="020B0600040502020204" pitchFamily="34" charset="0"/>
                <a:ea typeface="Calibri" panose="020F0502020204030204" pitchFamily="34" charset="0"/>
                <a:cs typeface="Lucida Grande" panose="020B0600040502020204" pitchFamily="34" charset="0"/>
              </a:rPr>
              <a:t>001</a:t>
            </a:r>
            <a:r>
              <a:rPr lang="en-CH" sz="1400" b="1" dirty="0">
                <a:solidFill>
                  <a:schemeClr val="accent2">
                    <a:lumMod val="75000"/>
                  </a:schemeClr>
                </a:solidFill>
                <a:effectLst/>
                <a:latin typeface="Lucida Grande" panose="020B0600040502020204" pitchFamily="34" charset="0"/>
                <a:cs typeface="Lucida Grande" panose="020B0600040502020204" pitchFamily="34" charset="0"/>
              </a:rPr>
              <a:t> </a:t>
            </a:r>
            <a:endParaRPr lang="en-GB" sz="1400" b="1" dirty="0">
              <a:solidFill>
                <a:schemeClr val="accent2">
                  <a:lumMod val="75000"/>
                </a:schemeClr>
              </a:solidFill>
              <a:latin typeface="Lucida Grande" panose="020B0600040502020204" pitchFamily="34" charset="0"/>
              <a:cs typeface="Lucida Grande" panose="020B0600040502020204" pitchFamily="34" charset="0"/>
            </a:endParaRPr>
          </a:p>
        </p:txBody>
      </p:sp>
      <p:sp>
        <p:nvSpPr>
          <p:cNvPr id="6" name="Oval 5">
            <a:extLst>
              <a:ext uri="{FF2B5EF4-FFF2-40B4-BE49-F238E27FC236}">
                <a16:creationId xmlns:a16="http://schemas.microsoft.com/office/drawing/2014/main" id="{44A5A2F3-7AB3-420C-1CD5-E96066F368F8}"/>
              </a:ext>
            </a:extLst>
          </p:cNvPr>
          <p:cNvSpPr/>
          <p:nvPr/>
        </p:nvSpPr>
        <p:spPr>
          <a:xfrm rot="16200000">
            <a:off x="9983459" y="1993987"/>
            <a:ext cx="169759" cy="735495"/>
          </a:xfrm>
          <a:prstGeom prst="ellipse">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
        <p:nvSpPr>
          <p:cNvPr id="7" name="Oval 6">
            <a:extLst>
              <a:ext uri="{FF2B5EF4-FFF2-40B4-BE49-F238E27FC236}">
                <a16:creationId xmlns:a16="http://schemas.microsoft.com/office/drawing/2014/main" id="{7E56E95B-2D87-25CC-240D-3546AAAD7431}"/>
              </a:ext>
            </a:extLst>
          </p:cNvPr>
          <p:cNvSpPr/>
          <p:nvPr/>
        </p:nvSpPr>
        <p:spPr>
          <a:xfrm>
            <a:off x="7190487" y="2292725"/>
            <a:ext cx="735495" cy="3082640"/>
          </a:xfrm>
          <a:prstGeom prst="ellipse">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
        <p:nvSpPr>
          <p:cNvPr id="9" name="Oval 8">
            <a:extLst>
              <a:ext uri="{FF2B5EF4-FFF2-40B4-BE49-F238E27FC236}">
                <a16:creationId xmlns:a16="http://schemas.microsoft.com/office/drawing/2014/main" id="{46FAF49F-16E4-D616-FCA7-1AA4C4089A80}"/>
              </a:ext>
            </a:extLst>
          </p:cNvPr>
          <p:cNvSpPr/>
          <p:nvPr/>
        </p:nvSpPr>
        <p:spPr>
          <a:xfrm>
            <a:off x="4856941" y="2567446"/>
            <a:ext cx="726917" cy="1933219"/>
          </a:xfrm>
          <a:prstGeom prst="ellipse">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52195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2C7402-8068-2973-96C6-A2244B409F45}"/>
              </a:ext>
            </a:extLst>
          </p:cNvPr>
          <p:cNvSpPr>
            <a:spLocks noGrp="1"/>
          </p:cNvSpPr>
          <p:nvPr>
            <p:ph type="title"/>
          </p:nvPr>
        </p:nvSpPr>
        <p:spPr>
          <a:xfrm>
            <a:off x="1115568" y="548640"/>
            <a:ext cx="10168128" cy="1179576"/>
          </a:xfrm>
        </p:spPr>
        <p:txBody>
          <a:bodyPr>
            <a:normAutofit/>
          </a:bodyPr>
          <a:lstStyle/>
          <a:p>
            <a:pPr algn="ctr"/>
            <a:r>
              <a:rPr lang="en-GB" sz="4000" b="1" dirty="0">
                <a:solidFill>
                  <a:schemeClr val="accent2">
                    <a:lumMod val="75000"/>
                  </a:schemeClr>
                </a:solidFill>
              </a:rPr>
              <a:t>RESULTS: CHROMA</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1" name="Picture 10" descr="A group of white dots on a black background&#10;&#10;Description automatically generated">
            <a:extLst>
              <a:ext uri="{FF2B5EF4-FFF2-40B4-BE49-F238E27FC236}">
                <a16:creationId xmlns:a16="http://schemas.microsoft.com/office/drawing/2014/main" id="{B5554147-F672-0E34-F995-A025B7B812A6}"/>
              </a:ext>
            </a:extLst>
          </p:cNvPr>
          <p:cNvPicPr>
            <a:picLocks noChangeAspect="1"/>
          </p:cNvPicPr>
          <p:nvPr/>
        </p:nvPicPr>
        <p:blipFill>
          <a:blip r:embed="rId3"/>
          <a:stretch>
            <a:fillRect/>
          </a:stretch>
        </p:blipFill>
        <p:spPr>
          <a:xfrm>
            <a:off x="1270130" y="2018806"/>
            <a:ext cx="9859004" cy="4777938"/>
          </a:xfrm>
          <a:prstGeom prst="rect">
            <a:avLst/>
          </a:prstGeom>
        </p:spPr>
      </p:pic>
      <p:sp>
        <p:nvSpPr>
          <p:cNvPr id="13" name="TextBox 12">
            <a:extLst>
              <a:ext uri="{FF2B5EF4-FFF2-40B4-BE49-F238E27FC236}">
                <a16:creationId xmlns:a16="http://schemas.microsoft.com/office/drawing/2014/main" id="{DC526C12-BA75-9D99-5E48-31428C7E591A}"/>
              </a:ext>
            </a:extLst>
          </p:cNvPr>
          <p:cNvSpPr txBox="1"/>
          <p:nvPr/>
        </p:nvSpPr>
        <p:spPr>
          <a:xfrm>
            <a:off x="1845630" y="2122967"/>
            <a:ext cx="2540000" cy="307777"/>
          </a:xfrm>
          <a:prstGeom prst="rect">
            <a:avLst/>
          </a:prstGeom>
          <a:noFill/>
        </p:spPr>
        <p:txBody>
          <a:bodyPr wrap="square">
            <a:spAutoFit/>
          </a:bodyPr>
          <a:lstStyle/>
          <a:p>
            <a:r>
              <a:rPr lang="en-GB" sz="1400" i="1" dirty="0">
                <a:effectLst/>
                <a:latin typeface="Lucida Grande" panose="020B0600040502020204" pitchFamily="34" charset="0"/>
                <a:ea typeface="Calibri" panose="020F0502020204030204" pitchFamily="34" charset="0"/>
                <a:cs typeface="Lucida Grande" panose="020B0600040502020204" pitchFamily="34" charset="0"/>
              </a:rPr>
              <a:t>F</a:t>
            </a:r>
            <a:r>
              <a:rPr lang="en-GB" sz="1400" dirty="0">
                <a:effectLst/>
                <a:latin typeface="Lucida Grande" panose="020B0600040502020204" pitchFamily="34" charset="0"/>
                <a:ea typeface="Calibri" panose="020F0502020204030204" pitchFamily="34" charset="0"/>
                <a:cs typeface="Lucida Grande" panose="020B0600040502020204" pitchFamily="34" charset="0"/>
              </a:rPr>
              <a:t>(2,119) = </a:t>
            </a:r>
            <a:r>
              <a:rPr lang="en-GB" sz="1400" dirty="0">
                <a:latin typeface="Lucida Grande" panose="020B0600040502020204" pitchFamily="34" charset="0"/>
                <a:ea typeface="Calibri" panose="020F0502020204030204" pitchFamily="34" charset="0"/>
                <a:cs typeface="Lucida Grande" panose="020B0600040502020204" pitchFamily="34" charset="0"/>
              </a:rPr>
              <a:t>2.13</a:t>
            </a:r>
            <a:r>
              <a:rPr lang="en-GB" sz="1400" dirty="0">
                <a:effectLst/>
                <a:latin typeface="Lucida Grande" panose="020B0600040502020204" pitchFamily="34" charset="0"/>
                <a:ea typeface="Calibri" panose="020F0502020204030204" pitchFamily="34" charset="0"/>
                <a:cs typeface="Lucida Grande" panose="020B0600040502020204" pitchFamily="34" charset="0"/>
              </a:rPr>
              <a:t>, </a:t>
            </a:r>
            <a:r>
              <a:rPr lang="en-GB" sz="1400" b="1" i="1" dirty="0">
                <a:solidFill>
                  <a:schemeClr val="accent2">
                    <a:lumMod val="75000"/>
                  </a:schemeClr>
                </a:solidFill>
                <a:effectLst/>
                <a:latin typeface="Lucida Grande" panose="020B0600040502020204" pitchFamily="34" charset="0"/>
                <a:ea typeface="Calibri" panose="020F0502020204030204" pitchFamily="34" charset="0"/>
                <a:cs typeface="Lucida Grande" panose="020B0600040502020204" pitchFamily="34" charset="0"/>
              </a:rPr>
              <a:t>p</a:t>
            </a:r>
            <a:r>
              <a:rPr lang="en-GB" sz="1400" b="1" dirty="0">
                <a:solidFill>
                  <a:schemeClr val="accent2">
                    <a:lumMod val="75000"/>
                  </a:schemeClr>
                </a:solidFill>
                <a:effectLst/>
                <a:latin typeface="Lucida Grande" panose="020B0600040502020204" pitchFamily="34" charset="0"/>
                <a:ea typeface="Calibri" panose="020F0502020204030204" pitchFamily="34" charset="0"/>
                <a:cs typeface="Lucida Grande" panose="020B0600040502020204" pitchFamily="34" charset="0"/>
              </a:rPr>
              <a:t> </a:t>
            </a:r>
            <a:r>
              <a:rPr lang="en-GB" sz="1400" b="1" dirty="0">
                <a:solidFill>
                  <a:schemeClr val="accent2">
                    <a:lumMod val="75000"/>
                  </a:schemeClr>
                </a:solidFill>
                <a:latin typeface="Lucida Grande" panose="020B0600040502020204" pitchFamily="34" charset="0"/>
                <a:ea typeface="Calibri" panose="020F0502020204030204" pitchFamily="34" charset="0"/>
                <a:cs typeface="Lucida Grande" panose="020B0600040502020204" pitchFamily="34" charset="0"/>
              </a:rPr>
              <a:t>= .124</a:t>
            </a:r>
            <a:r>
              <a:rPr lang="en-CH" sz="1400" b="1" dirty="0">
                <a:solidFill>
                  <a:schemeClr val="accent2">
                    <a:lumMod val="75000"/>
                  </a:schemeClr>
                </a:solidFill>
                <a:effectLst/>
                <a:latin typeface="Lucida Grande" panose="020B0600040502020204" pitchFamily="34" charset="0"/>
                <a:cs typeface="Lucida Grande" panose="020B0600040502020204" pitchFamily="34" charset="0"/>
              </a:rPr>
              <a:t> </a:t>
            </a:r>
            <a:endParaRPr lang="en-GB" sz="1400" b="1" dirty="0">
              <a:solidFill>
                <a:schemeClr val="accent2">
                  <a:lumMod val="75000"/>
                </a:schemeClr>
              </a:solidFill>
              <a:latin typeface="Lucida Grande" panose="020B0600040502020204" pitchFamily="34" charset="0"/>
              <a:cs typeface="Lucida Grande" panose="020B0600040502020204" pitchFamily="34" charset="0"/>
            </a:endParaRPr>
          </a:p>
        </p:txBody>
      </p:sp>
    </p:spTree>
    <p:extLst>
      <p:ext uri="{BB962C8B-B14F-4D97-AF65-F5344CB8AC3E}">
        <p14:creationId xmlns:p14="http://schemas.microsoft.com/office/powerpoint/2010/main" val="303695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2C7402-8068-2973-96C6-A2244B409F45}"/>
              </a:ext>
            </a:extLst>
          </p:cNvPr>
          <p:cNvSpPr>
            <a:spLocks noGrp="1"/>
          </p:cNvSpPr>
          <p:nvPr>
            <p:ph type="title"/>
          </p:nvPr>
        </p:nvSpPr>
        <p:spPr>
          <a:xfrm>
            <a:off x="1115568" y="548640"/>
            <a:ext cx="10168128" cy="1179576"/>
          </a:xfrm>
        </p:spPr>
        <p:txBody>
          <a:bodyPr>
            <a:normAutofit/>
          </a:bodyPr>
          <a:lstStyle/>
          <a:p>
            <a:pPr algn="ctr"/>
            <a:r>
              <a:rPr lang="en-GB" sz="4000" b="1">
                <a:solidFill>
                  <a:schemeClr val="accent2">
                    <a:lumMod val="75000"/>
                  </a:schemeClr>
                </a:solidFill>
              </a:rPr>
              <a:t>RESULTS: HUE</a:t>
            </a:r>
            <a:endParaRPr lang="en-GB" sz="4000" b="1" dirty="0">
              <a:solidFill>
                <a:schemeClr val="accent2">
                  <a:lumMod val="75000"/>
                </a:schemeClr>
              </a:solidFill>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C1F53E52-6A8A-C34C-A710-70F57E831F82}"/>
              </a:ext>
            </a:extLst>
          </p:cNvPr>
          <p:cNvPicPr>
            <a:picLocks noChangeAspect="1"/>
          </p:cNvPicPr>
          <p:nvPr/>
        </p:nvPicPr>
        <p:blipFill rotWithShape="1">
          <a:blip r:embed="rId3"/>
          <a:srcRect l="2123" t="20389" r="3717" b="8525"/>
          <a:stretch/>
        </p:blipFill>
        <p:spPr>
          <a:xfrm>
            <a:off x="3526647" y="4050509"/>
            <a:ext cx="4958495" cy="2807491"/>
          </a:xfrm>
          <a:prstGeom prst="rect">
            <a:avLst/>
          </a:prstGeom>
        </p:spPr>
      </p:pic>
      <p:pic>
        <p:nvPicPr>
          <p:cNvPr id="6" name="Picture 5">
            <a:extLst>
              <a:ext uri="{FF2B5EF4-FFF2-40B4-BE49-F238E27FC236}">
                <a16:creationId xmlns:a16="http://schemas.microsoft.com/office/drawing/2014/main" id="{19099608-7A1A-6A0C-3A02-57A731CE4C85}"/>
              </a:ext>
            </a:extLst>
          </p:cNvPr>
          <p:cNvPicPr>
            <a:picLocks noChangeAspect="1"/>
          </p:cNvPicPr>
          <p:nvPr/>
        </p:nvPicPr>
        <p:blipFill rotWithShape="1">
          <a:blip r:embed="rId4"/>
          <a:srcRect l="2831" t="23456" r="3637" b="9411"/>
          <a:stretch/>
        </p:blipFill>
        <p:spPr>
          <a:xfrm>
            <a:off x="7051098" y="2098265"/>
            <a:ext cx="4610630" cy="2481997"/>
          </a:xfrm>
          <a:prstGeom prst="rect">
            <a:avLst/>
          </a:prstGeom>
        </p:spPr>
      </p:pic>
      <p:pic>
        <p:nvPicPr>
          <p:cNvPr id="9" name="Picture 8">
            <a:extLst>
              <a:ext uri="{FF2B5EF4-FFF2-40B4-BE49-F238E27FC236}">
                <a16:creationId xmlns:a16="http://schemas.microsoft.com/office/drawing/2014/main" id="{00A7C72D-7FD2-2FC8-23C8-766943FD62C9}"/>
              </a:ext>
            </a:extLst>
          </p:cNvPr>
          <p:cNvPicPr>
            <a:picLocks noChangeAspect="1"/>
          </p:cNvPicPr>
          <p:nvPr/>
        </p:nvPicPr>
        <p:blipFill rotWithShape="1">
          <a:blip r:embed="rId5"/>
          <a:srcRect l="1610" t="20902" r="4422" b="10232"/>
          <a:stretch/>
        </p:blipFill>
        <p:spPr>
          <a:xfrm>
            <a:off x="353703" y="2078424"/>
            <a:ext cx="4414149" cy="2426241"/>
          </a:xfrm>
          <a:prstGeom prst="rect">
            <a:avLst/>
          </a:prstGeom>
        </p:spPr>
      </p:pic>
      <p:sp>
        <p:nvSpPr>
          <p:cNvPr id="13" name="TextBox 12">
            <a:extLst>
              <a:ext uri="{FF2B5EF4-FFF2-40B4-BE49-F238E27FC236}">
                <a16:creationId xmlns:a16="http://schemas.microsoft.com/office/drawing/2014/main" id="{8A605A7E-23C9-709F-5A0B-92801BADE1A8}"/>
              </a:ext>
            </a:extLst>
          </p:cNvPr>
          <p:cNvSpPr txBox="1"/>
          <p:nvPr/>
        </p:nvSpPr>
        <p:spPr>
          <a:xfrm>
            <a:off x="4647298" y="2276856"/>
            <a:ext cx="2506027" cy="307777"/>
          </a:xfrm>
          <a:prstGeom prst="rect">
            <a:avLst/>
          </a:prstGeom>
          <a:noFill/>
        </p:spPr>
        <p:txBody>
          <a:bodyPr wrap="square">
            <a:spAutoFit/>
          </a:bodyPr>
          <a:lstStyle/>
          <a:p>
            <a:r>
              <a:rPr lang="en-GB" sz="1400" i="1" dirty="0">
                <a:effectLst/>
                <a:latin typeface="Lucida Grande" panose="020B0600040502020204" pitchFamily="34" charset="0"/>
                <a:ea typeface="Calibri" panose="020F0502020204030204" pitchFamily="34" charset="0"/>
                <a:cs typeface="Lucida Grande" panose="020B0600040502020204" pitchFamily="34" charset="0"/>
              </a:rPr>
              <a:t>χ</a:t>
            </a:r>
            <a:r>
              <a:rPr lang="en-GB" sz="1400" i="1" baseline="30000" dirty="0">
                <a:effectLst/>
                <a:latin typeface="Lucida Grande" panose="020B0600040502020204" pitchFamily="34" charset="0"/>
                <a:ea typeface="Calibri" panose="020F0502020204030204" pitchFamily="34" charset="0"/>
                <a:cs typeface="Lucida Grande" panose="020B0600040502020204" pitchFamily="34" charset="0"/>
              </a:rPr>
              <a:t>2</a:t>
            </a:r>
            <a:r>
              <a:rPr lang="en-GB" sz="1400" dirty="0">
                <a:effectLst/>
                <a:latin typeface="Lucida Grande" panose="020B0600040502020204" pitchFamily="34" charset="0"/>
                <a:ea typeface="Calibri" panose="020F0502020204030204" pitchFamily="34" charset="0"/>
                <a:cs typeface="Lucida Grande" panose="020B0600040502020204" pitchFamily="34" charset="0"/>
              </a:rPr>
              <a:t>(14) = 119.92, </a:t>
            </a:r>
            <a:r>
              <a:rPr lang="en-GB" sz="1400" b="1" i="1" dirty="0">
                <a:solidFill>
                  <a:schemeClr val="accent2">
                    <a:lumMod val="75000"/>
                  </a:schemeClr>
                </a:solidFill>
                <a:effectLst/>
                <a:latin typeface="Lucida Grande" panose="020B0600040502020204" pitchFamily="34" charset="0"/>
                <a:ea typeface="Calibri" panose="020F0502020204030204" pitchFamily="34" charset="0"/>
                <a:cs typeface="Lucida Grande" panose="020B0600040502020204" pitchFamily="34" charset="0"/>
              </a:rPr>
              <a:t>p</a:t>
            </a:r>
            <a:r>
              <a:rPr lang="en-GB" sz="1400" b="1" dirty="0">
                <a:solidFill>
                  <a:schemeClr val="accent2">
                    <a:lumMod val="75000"/>
                  </a:schemeClr>
                </a:solidFill>
                <a:effectLst/>
                <a:latin typeface="Lucida Grande" panose="020B0600040502020204" pitchFamily="34" charset="0"/>
                <a:ea typeface="Calibri" panose="020F0502020204030204" pitchFamily="34" charset="0"/>
                <a:cs typeface="Lucida Grande" panose="020B0600040502020204" pitchFamily="34" charset="0"/>
              </a:rPr>
              <a:t> &lt; .001</a:t>
            </a:r>
            <a:r>
              <a:rPr lang="en-CH" sz="1400" b="1" dirty="0">
                <a:solidFill>
                  <a:schemeClr val="accent2">
                    <a:lumMod val="75000"/>
                  </a:schemeClr>
                </a:solidFill>
                <a:effectLst/>
                <a:latin typeface="Lucida Grande" panose="020B0600040502020204" pitchFamily="34" charset="0"/>
                <a:cs typeface="Lucida Grande" panose="020B0600040502020204" pitchFamily="34" charset="0"/>
              </a:rPr>
              <a:t> </a:t>
            </a:r>
            <a:endParaRPr lang="en-GB" sz="1400" b="1" dirty="0">
              <a:solidFill>
                <a:schemeClr val="accent2">
                  <a:lumMod val="75000"/>
                </a:schemeClr>
              </a:solidFill>
              <a:latin typeface="Lucida Grande" panose="020B0600040502020204" pitchFamily="34" charset="0"/>
              <a:cs typeface="Lucida Grande" panose="020B0600040502020204" pitchFamily="34" charset="0"/>
            </a:endParaRPr>
          </a:p>
        </p:txBody>
      </p:sp>
      <p:sp>
        <p:nvSpPr>
          <p:cNvPr id="15" name="Oval 14">
            <a:extLst>
              <a:ext uri="{FF2B5EF4-FFF2-40B4-BE49-F238E27FC236}">
                <a16:creationId xmlns:a16="http://schemas.microsoft.com/office/drawing/2014/main" id="{710BC833-DF0C-F10C-7A81-E936A663A65D}"/>
              </a:ext>
            </a:extLst>
          </p:cNvPr>
          <p:cNvSpPr/>
          <p:nvPr/>
        </p:nvSpPr>
        <p:spPr>
          <a:xfrm>
            <a:off x="3526647" y="4097230"/>
            <a:ext cx="243379" cy="134911"/>
          </a:xfrm>
          <a:prstGeom prst="ellipse">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3884F922-BAE5-BBCF-FAA7-181177C2D97A}"/>
              </a:ext>
            </a:extLst>
          </p:cNvPr>
          <p:cNvSpPr/>
          <p:nvPr/>
        </p:nvSpPr>
        <p:spPr>
          <a:xfrm>
            <a:off x="4204741" y="4097230"/>
            <a:ext cx="563111" cy="134911"/>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A187311F-9034-367A-7403-2AE8914FE907}"/>
              </a:ext>
            </a:extLst>
          </p:cNvPr>
          <p:cNvSpPr/>
          <p:nvPr/>
        </p:nvSpPr>
        <p:spPr>
          <a:xfrm>
            <a:off x="7502577" y="6378315"/>
            <a:ext cx="337279" cy="134911"/>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636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ppt_y</p:attrName>
                                        </p:attrNameLst>
                                      </p:cBhvr>
                                      <p:tavLst>
                                        <p:tav tm="0">
                                          <p:val>
                                            <p:strVal val="#ppt_y+#ppt_h*1.125000"/>
                                          </p:val>
                                        </p:tav>
                                        <p:tav tm="100000">
                                          <p:val>
                                            <p:strVal val="#ppt_y"/>
                                          </p:val>
                                        </p:tav>
                                      </p:tavLst>
                                    </p:anim>
                                    <p:animEffect transition="in" filter="wipe(up)">
                                      <p:cBhvr>
                                        <p:cTn id="26" dur="500"/>
                                        <p:tgtEl>
                                          <p:spTgt spid="13"/>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ppt_h*1.125000"/>
                                          </p:val>
                                        </p:tav>
                                        <p:tav tm="100000">
                                          <p:val>
                                            <p:strVal val="#ppt_y"/>
                                          </p:val>
                                        </p:tav>
                                      </p:tavLst>
                                    </p:anim>
                                    <p:animEffect transition="in" filter="wipe(up)">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p:tgtEl>
                                          <p:spTgt spid="18"/>
                                        </p:tgtEl>
                                        <p:attrNameLst>
                                          <p:attrName>ppt_y</p:attrName>
                                        </p:attrNameLst>
                                      </p:cBhvr>
                                      <p:tavLst>
                                        <p:tav tm="0">
                                          <p:val>
                                            <p:strVal val="#ppt_y+#ppt_h*1.125000"/>
                                          </p:val>
                                        </p:tav>
                                        <p:tav tm="100000">
                                          <p:val>
                                            <p:strVal val="#ppt_y"/>
                                          </p:val>
                                        </p:tav>
                                      </p:tavLst>
                                    </p:anim>
                                    <p:animEffect transition="in" filter="wipe(up)">
                                      <p:cBhvr>
                                        <p:cTn id="36" dur="500"/>
                                        <p:tgtEl>
                                          <p:spTgt spid="18"/>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p:tgtEl>
                                          <p:spTgt spid="16"/>
                                        </p:tgtEl>
                                        <p:attrNameLst>
                                          <p:attrName>ppt_y</p:attrName>
                                        </p:attrNameLst>
                                      </p:cBhvr>
                                      <p:tavLst>
                                        <p:tav tm="0">
                                          <p:val>
                                            <p:strVal val="#ppt_y+#ppt_h*1.125000"/>
                                          </p:val>
                                        </p:tav>
                                        <p:tav tm="100000">
                                          <p:val>
                                            <p:strVal val="#ppt_y"/>
                                          </p:val>
                                        </p:tav>
                                      </p:tavLst>
                                    </p:anim>
                                    <p:animEffect transition="in" filter="wipe(up)">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2C7402-8068-2973-96C6-A2244B409F45}"/>
              </a:ext>
            </a:extLst>
          </p:cNvPr>
          <p:cNvSpPr>
            <a:spLocks noGrp="1"/>
          </p:cNvSpPr>
          <p:nvPr>
            <p:ph type="title"/>
          </p:nvPr>
        </p:nvSpPr>
        <p:spPr>
          <a:xfrm>
            <a:off x="1115568" y="548640"/>
            <a:ext cx="10168128" cy="1179576"/>
          </a:xfrm>
        </p:spPr>
        <p:txBody>
          <a:bodyPr>
            <a:normAutofit/>
          </a:bodyPr>
          <a:lstStyle/>
          <a:p>
            <a:pPr algn="ctr"/>
            <a:r>
              <a:rPr lang="en-GB" sz="4000" b="1">
                <a:solidFill>
                  <a:schemeClr val="accent2">
                    <a:lumMod val="75000"/>
                  </a:schemeClr>
                </a:solidFill>
              </a:rPr>
              <a:t>RESULTS: HUE</a:t>
            </a:r>
            <a:endParaRPr lang="en-GB" sz="4000" b="1" dirty="0">
              <a:solidFill>
                <a:schemeClr val="accent2">
                  <a:lumMod val="75000"/>
                </a:schemeClr>
              </a:solidFill>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TextBox 12">
            <a:extLst>
              <a:ext uri="{FF2B5EF4-FFF2-40B4-BE49-F238E27FC236}">
                <a16:creationId xmlns:a16="http://schemas.microsoft.com/office/drawing/2014/main" id="{8A605A7E-23C9-709F-5A0B-92801BADE1A8}"/>
              </a:ext>
            </a:extLst>
          </p:cNvPr>
          <p:cNvSpPr txBox="1"/>
          <p:nvPr/>
        </p:nvSpPr>
        <p:spPr>
          <a:xfrm>
            <a:off x="4647298" y="2276856"/>
            <a:ext cx="2506027" cy="307777"/>
          </a:xfrm>
          <a:prstGeom prst="rect">
            <a:avLst/>
          </a:prstGeom>
          <a:noFill/>
        </p:spPr>
        <p:txBody>
          <a:bodyPr wrap="square">
            <a:spAutoFit/>
          </a:bodyPr>
          <a:lstStyle/>
          <a:p>
            <a:r>
              <a:rPr lang="en-GB" sz="1400" i="1" dirty="0">
                <a:effectLst/>
                <a:latin typeface="Lucida Grande" panose="020B0600040502020204" pitchFamily="34" charset="0"/>
                <a:ea typeface="Calibri" panose="020F0502020204030204" pitchFamily="34" charset="0"/>
                <a:cs typeface="Lucida Grande" panose="020B0600040502020204" pitchFamily="34" charset="0"/>
              </a:rPr>
              <a:t>χ</a:t>
            </a:r>
            <a:r>
              <a:rPr lang="en-GB" sz="1400" i="1" baseline="30000" dirty="0">
                <a:effectLst/>
                <a:latin typeface="Lucida Grande" panose="020B0600040502020204" pitchFamily="34" charset="0"/>
                <a:ea typeface="Calibri" panose="020F0502020204030204" pitchFamily="34" charset="0"/>
                <a:cs typeface="Lucida Grande" panose="020B0600040502020204" pitchFamily="34" charset="0"/>
              </a:rPr>
              <a:t>2</a:t>
            </a:r>
            <a:r>
              <a:rPr lang="en-GB" sz="1400" dirty="0">
                <a:effectLst/>
                <a:latin typeface="Lucida Grande" panose="020B0600040502020204" pitchFamily="34" charset="0"/>
                <a:ea typeface="Calibri" panose="020F0502020204030204" pitchFamily="34" charset="0"/>
                <a:cs typeface="Lucida Grande" panose="020B0600040502020204" pitchFamily="34" charset="0"/>
              </a:rPr>
              <a:t>(14) = 175.21, </a:t>
            </a:r>
            <a:r>
              <a:rPr lang="en-GB" sz="1400" b="1" i="1" dirty="0">
                <a:solidFill>
                  <a:schemeClr val="accent2">
                    <a:lumMod val="75000"/>
                  </a:schemeClr>
                </a:solidFill>
                <a:effectLst/>
                <a:latin typeface="Lucida Grande" panose="020B0600040502020204" pitchFamily="34" charset="0"/>
                <a:ea typeface="Calibri" panose="020F0502020204030204" pitchFamily="34" charset="0"/>
                <a:cs typeface="Lucida Grande" panose="020B0600040502020204" pitchFamily="34" charset="0"/>
              </a:rPr>
              <a:t>p</a:t>
            </a:r>
            <a:r>
              <a:rPr lang="en-GB" sz="1400" b="1" dirty="0">
                <a:solidFill>
                  <a:schemeClr val="accent2">
                    <a:lumMod val="75000"/>
                  </a:schemeClr>
                </a:solidFill>
                <a:effectLst/>
                <a:latin typeface="Lucida Grande" panose="020B0600040502020204" pitchFamily="34" charset="0"/>
                <a:ea typeface="Calibri" panose="020F0502020204030204" pitchFamily="34" charset="0"/>
                <a:cs typeface="Lucida Grande" panose="020B0600040502020204" pitchFamily="34" charset="0"/>
              </a:rPr>
              <a:t> &lt; .001</a:t>
            </a:r>
            <a:r>
              <a:rPr lang="en-CH" sz="1400" b="1" dirty="0">
                <a:solidFill>
                  <a:schemeClr val="accent2">
                    <a:lumMod val="75000"/>
                  </a:schemeClr>
                </a:solidFill>
                <a:effectLst/>
                <a:latin typeface="Lucida Grande" panose="020B0600040502020204" pitchFamily="34" charset="0"/>
                <a:cs typeface="Lucida Grande" panose="020B0600040502020204" pitchFamily="34" charset="0"/>
              </a:rPr>
              <a:t> </a:t>
            </a:r>
            <a:endParaRPr lang="en-GB" sz="1400" b="1" dirty="0">
              <a:solidFill>
                <a:schemeClr val="accent2">
                  <a:lumMod val="75000"/>
                </a:schemeClr>
              </a:solidFill>
              <a:latin typeface="Lucida Grande" panose="020B0600040502020204" pitchFamily="34" charset="0"/>
              <a:cs typeface="Lucida Grande" panose="020B0600040502020204" pitchFamily="34" charset="0"/>
            </a:endParaRPr>
          </a:p>
        </p:txBody>
      </p:sp>
      <p:pic>
        <p:nvPicPr>
          <p:cNvPr id="5" name="Picture 4">
            <a:extLst>
              <a:ext uri="{FF2B5EF4-FFF2-40B4-BE49-F238E27FC236}">
                <a16:creationId xmlns:a16="http://schemas.microsoft.com/office/drawing/2014/main" id="{3D09F5F6-EA14-EFA9-9A38-9A7A4F6A0518}"/>
              </a:ext>
            </a:extLst>
          </p:cNvPr>
          <p:cNvPicPr>
            <a:picLocks noChangeAspect="1"/>
          </p:cNvPicPr>
          <p:nvPr/>
        </p:nvPicPr>
        <p:blipFill rotWithShape="1">
          <a:blip r:embed="rId3"/>
          <a:srcRect l="2157" t="23529" r="5637" b="12549"/>
          <a:stretch/>
        </p:blipFill>
        <p:spPr>
          <a:xfrm>
            <a:off x="3719561" y="4159350"/>
            <a:ext cx="4752877" cy="2471193"/>
          </a:xfrm>
          <a:prstGeom prst="rect">
            <a:avLst/>
          </a:prstGeom>
        </p:spPr>
      </p:pic>
      <p:pic>
        <p:nvPicPr>
          <p:cNvPr id="11" name="Picture 10">
            <a:extLst>
              <a:ext uri="{FF2B5EF4-FFF2-40B4-BE49-F238E27FC236}">
                <a16:creationId xmlns:a16="http://schemas.microsoft.com/office/drawing/2014/main" id="{713D65E4-BA46-27A6-F988-66FB2DF8B038}"/>
              </a:ext>
            </a:extLst>
          </p:cNvPr>
          <p:cNvPicPr>
            <a:picLocks noChangeAspect="1"/>
          </p:cNvPicPr>
          <p:nvPr/>
        </p:nvPicPr>
        <p:blipFill rotWithShape="1">
          <a:blip r:embed="rId4"/>
          <a:srcRect l="1403" t="21153" r="4185" b="11592"/>
          <a:stretch/>
        </p:blipFill>
        <p:spPr>
          <a:xfrm>
            <a:off x="7395210" y="2065700"/>
            <a:ext cx="4327398" cy="2311990"/>
          </a:xfrm>
          <a:prstGeom prst="rect">
            <a:avLst/>
          </a:prstGeom>
        </p:spPr>
      </p:pic>
      <p:pic>
        <p:nvPicPr>
          <p:cNvPr id="16" name="Picture 15">
            <a:extLst>
              <a:ext uri="{FF2B5EF4-FFF2-40B4-BE49-F238E27FC236}">
                <a16:creationId xmlns:a16="http://schemas.microsoft.com/office/drawing/2014/main" id="{679C592F-D92E-9024-7E94-8089CAAACCD0}"/>
              </a:ext>
            </a:extLst>
          </p:cNvPr>
          <p:cNvPicPr>
            <a:picLocks noChangeAspect="1"/>
          </p:cNvPicPr>
          <p:nvPr/>
        </p:nvPicPr>
        <p:blipFill rotWithShape="1">
          <a:blip r:embed="rId5"/>
          <a:srcRect l="2415" t="23481" r="3860" b="9068"/>
          <a:stretch/>
        </p:blipFill>
        <p:spPr>
          <a:xfrm>
            <a:off x="311578" y="2252853"/>
            <a:ext cx="4214777" cy="2274922"/>
          </a:xfrm>
          <a:prstGeom prst="rect">
            <a:avLst/>
          </a:prstGeom>
        </p:spPr>
      </p:pic>
      <p:sp>
        <p:nvSpPr>
          <p:cNvPr id="17" name="Oval 16">
            <a:extLst>
              <a:ext uri="{FF2B5EF4-FFF2-40B4-BE49-F238E27FC236}">
                <a16:creationId xmlns:a16="http://schemas.microsoft.com/office/drawing/2014/main" id="{C3A8382D-7C7A-DB57-1988-A41C196B4A17}"/>
              </a:ext>
            </a:extLst>
          </p:cNvPr>
          <p:cNvSpPr/>
          <p:nvPr/>
        </p:nvSpPr>
        <p:spPr>
          <a:xfrm>
            <a:off x="6622473" y="6240087"/>
            <a:ext cx="360218" cy="138545"/>
          </a:xfrm>
          <a:prstGeom prst="ellipse">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EC0F41E3-B714-BD33-C677-8C4AA328C90F}"/>
              </a:ext>
            </a:extLst>
          </p:cNvPr>
          <p:cNvSpPr/>
          <p:nvPr/>
        </p:nvSpPr>
        <p:spPr>
          <a:xfrm>
            <a:off x="5311140" y="6254634"/>
            <a:ext cx="312420" cy="138545"/>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3724FB21-4A09-FA92-F47C-7B7E428133F3}"/>
              </a:ext>
            </a:extLst>
          </p:cNvPr>
          <p:cNvSpPr/>
          <p:nvPr/>
        </p:nvSpPr>
        <p:spPr>
          <a:xfrm>
            <a:off x="7825740" y="6240087"/>
            <a:ext cx="646698" cy="153092"/>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011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p:tgtEl>
                                          <p:spTgt spid="17"/>
                                        </p:tgtEl>
                                        <p:attrNameLst>
                                          <p:attrName>ppt_y</p:attrName>
                                        </p:attrNameLst>
                                      </p:cBhvr>
                                      <p:tavLst>
                                        <p:tav tm="0">
                                          <p:val>
                                            <p:strVal val="#ppt_y+#ppt_h*1.125000"/>
                                          </p:val>
                                        </p:tav>
                                        <p:tav tm="100000">
                                          <p:val>
                                            <p:strVal val="#ppt_y"/>
                                          </p:val>
                                        </p:tav>
                                      </p:tavLst>
                                    </p:anim>
                                    <p:animEffect transition="in" filter="wipe(up)">
                                      <p:cBhvr>
                                        <p:cTn id="26" dur="500"/>
                                        <p:tgtEl>
                                          <p:spTgt spid="17"/>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p:tgtEl>
                                          <p:spTgt spid="13"/>
                                        </p:tgtEl>
                                        <p:attrNameLst>
                                          <p:attrName>ppt_y</p:attrName>
                                        </p:attrNameLst>
                                      </p:cBhvr>
                                      <p:tavLst>
                                        <p:tav tm="0">
                                          <p:val>
                                            <p:strVal val="#ppt_y+#ppt_h*1.125000"/>
                                          </p:val>
                                        </p:tav>
                                        <p:tav tm="100000">
                                          <p:val>
                                            <p:strVal val="#ppt_y"/>
                                          </p:val>
                                        </p:tav>
                                      </p:tavLst>
                                    </p:anim>
                                    <p:animEffect transition="in" filter="wipe(up)">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p:tgtEl>
                                          <p:spTgt spid="19"/>
                                        </p:tgtEl>
                                        <p:attrNameLst>
                                          <p:attrName>ppt_y</p:attrName>
                                        </p:attrNameLst>
                                      </p:cBhvr>
                                      <p:tavLst>
                                        <p:tav tm="0">
                                          <p:val>
                                            <p:strVal val="#ppt_y+#ppt_h*1.125000"/>
                                          </p:val>
                                        </p:tav>
                                        <p:tav tm="100000">
                                          <p:val>
                                            <p:strVal val="#ppt_y"/>
                                          </p:val>
                                        </p:tav>
                                      </p:tavLst>
                                    </p:anim>
                                    <p:animEffect transition="in" filter="wipe(up)">
                                      <p:cBhvr>
                                        <p:cTn id="36" dur="500"/>
                                        <p:tgtEl>
                                          <p:spTgt spid="19"/>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p:tgtEl>
                                          <p:spTgt spid="20"/>
                                        </p:tgtEl>
                                        <p:attrNameLst>
                                          <p:attrName>ppt_y</p:attrName>
                                        </p:attrNameLst>
                                      </p:cBhvr>
                                      <p:tavLst>
                                        <p:tav tm="0">
                                          <p:val>
                                            <p:strVal val="#ppt_y+#ppt_h*1.125000"/>
                                          </p:val>
                                        </p:tav>
                                        <p:tav tm="100000">
                                          <p:val>
                                            <p:strVal val="#ppt_y"/>
                                          </p:val>
                                        </p:tav>
                                      </p:tavLst>
                                    </p:anim>
                                    <p:animEffect transition="in" filter="wipe(up)">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2C7402-8068-2973-96C6-A2244B409F45}"/>
              </a:ext>
            </a:extLst>
          </p:cNvPr>
          <p:cNvSpPr>
            <a:spLocks noGrp="1"/>
          </p:cNvSpPr>
          <p:nvPr>
            <p:ph type="title"/>
          </p:nvPr>
        </p:nvSpPr>
        <p:spPr>
          <a:xfrm>
            <a:off x="1115568" y="548640"/>
            <a:ext cx="10168128" cy="1179576"/>
          </a:xfrm>
        </p:spPr>
        <p:txBody>
          <a:bodyPr>
            <a:normAutofit/>
          </a:bodyPr>
          <a:lstStyle/>
          <a:p>
            <a:pPr algn="ctr"/>
            <a:r>
              <a:rPr lang="en-GB" sz="4000" b="1" dirty="0">
                <a:solidFill>
                  <a:schemeClr val="accent2">
                    <a:lumMod val="75000"/>
                  </a:schemeClr>
                </a:solidFill>
              </a:rPr>
              <a:t>TAKE-HOME MESSAGE</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703222F8-DD58-E42D-B59C-E3C160F6F70C}"/>
              </a:ext>
            </a:extLst>
          </p:cNvPr>
          <p:cNvSpPr txBox="1"/>
          <p:nvPr/>
        </p:nvSpPr>
        <p:spPr>
          <a:xfrm>
            <a:off x="473911" y="2617295"/>
            <a:ext cx="11451442" cy="3642216"/>
          </a:xfrm>
          <a:prstGeom prst="rect">
            <a:avLst/>
          </a:prstGeom>
          <a:noFill/>
        </p:spPr>
        <p:txBody>
          <a:bodyPr wrap="square" rtlCol="0">
            <a:spAutoFit/>
          </a:bodyPr>
          <a:lstStyle/>
          <a:p>
            <a:pPr algn="just">
              <a:lnSpc>
                <a:spcPct val="200000"/>
              </a:lnSpc>
            </a:pPr>
            <a:r>
              <a:rPr lang="en-GB" sz="2100" dirty="0"/>
              <a:t>No significant impact of </a:t>
            </a:r>
            <a:r>
              <a:rPr lang="en-GB" sz="2100" b="1" dirty="0"/>
              <a:t>lightness</a:t>
            </a:r>
            <a:r>
              <a:rPr lang="en-GB" sz="2100" dirty="0"/>
              <a:t>: </a:t>
            </a:r>
          </a:p>
          <a:p>
            <a:pPr marL="285750" indent="-285750" algn="just">
              <a:lnSpc>
                <a:spcPct val="200000"/>
              </a:lnSpc>
              <a:buFont typeface="Arial" panose="020B0604020202020204" pitchFamily="34" charset="0"/>
              <a:buChar char="•"/>
            </a:pPr>
            <a:r>
              <a:rPr lang="en-GB" sz="1900" dirty="0">
                <a:sym typeface="Wingdings" pitchFamily="2" charset="2"/>
              </a:rPr>
              <a:t>Dark/light concepts already understood for negative/positive emotions</a:t>
            </a:r>
            <a:endParaRPr lang="en-GB" sz="1900" dirty="0"/>
          </a:p>
          <a:p>
            <a:pPr algn="just">
              <a:lnSpc>
                <a:spcPct val="200000"/>
              </a:lnSpc>
            </a:pPr>
            <a:r>
              <a:rPr lang="en-GB" sz="2100" b="1" dirty="0"/>
              <a:t>Chroma and Hue </a:t>
            </a:r>
            <a:r>
              <a:rPr lang="en-GB" sz="2100" dirty="0"/>
              <a:t>underlie developmental changes in colour-emotion pairings: </a:t>
            </a:r>
          </a:p>
          <a:p>
            <a:pPr marL="285750" indent="-285750" algn="just">
              <a:lnSpc>
                <a:spcPct val="200000"/>
              </a:lnSpc>
              <a:buFont typeface="Arial" panose="020B0604020202020204" pitchFamily="34" charset="0"/>
              <a:buChar char="•"/>
            </a:pPr>
            <a:r>
              <a:rPr lang="en-GB" sz="1900" dirty="0"/>
              <a:t>Especially for positive emotions</a:t>
            </a:r>
          </a:p>
          <a:p>
            <a:pPr marL="285750" indent="-285750" algn="just">
              <a:lnSpc>
                <a:spcPct val="200000"/>
              </a:lnSpc>
              <a:buFont typeface="Arial" panose="020B0604020202020204" pitchFamily="34" charset="0"/>
              <a:buChar char="•"/>
            </a:pPr>
            <a:r>
              <a:rPr lang="en-GB" sz="1900" dirty="0"/>
              <a:t>Impact the conceptual construction of the presented pairings (</a:t>
            </a:r>
            <a:r>
              <a:rPr lang="en-GB" sz="1900" b="1" dirty="0"/>
              <a:t>perception</a:t>
            </a:r>
            <a:r>
              <a:rPr lang="en-GB" sz="1900" dirty="0"/>
              <a:t> still has a role to play) </a:t>
            </a:r>
          </a:p>
          <a:p>
            <a:pPr marL="285750" indent="-285750" algn="just">
              <a:lnSpc>
                <a:spcPct val="200000"/>
              </a:lnSpc>
              <a:buFont typeface="Arial" panose="020B0604020202020204" pitchFamily="34" charset="0"/>
              <a:buChar char="•"/>
            </a:pPr>
            <a:r>
              <a:rPr lang="en-GB" sz="1900" dirty="0"/>
              <a:t>Might emerge with the acquisition of cultural and societal knowledge (i.e., vice-versa movie) </a:t>
            </a:r>
          </a:p>
        </p:txBody>
      </p:sp>
      <p:pic>
        <p:nvPicPr>
          <p:cNvPr id="6" name="Picture 5">
            <a:extLst>
              <a:ext uri="{FF2B5EF4-FFF2-40B4-BE49-F238E27FC236}">
                <a16:creationId xmlns:a16="http://schemas.microsoft.com/office/drawing/2014/main" id="{BFE533E8-7C27-7F2D-6B58-EF0AAA545F19}"/>
              </a:ext>
            </a:extLst>
          </p:cNvPr>
          <p:cNvPicPr>
            <a:picLocks noChangeAspect="1"/>
          </p:cNvPicPr>
          <p:nvPr/>
        </p:nvPicPr>
        <p:blipFill rotWithShape="1">
          <a:blip r:embed="rId3"/>
          <a:srcRect l="13223" r="13013"/>
          <a:stretch/>
        </p:blipFill>
        <p:spPr>
          <a:xfrm>
            <a:off x="8123385" y="1963063"/>
            <a:ext cx="3835443" cy="1831697"/>
          </a:xfrm>
          <a:prstGeom prst="rect">
            <a:avLst/>
          </a:prstGeom>
          <a:effectLst>
            <a:softEdge rad="344430"/>
          </a:effectLst>
        </p:spPr>
      </p:pic>
      <p:sp>
        <p:nvSpPr>
          <p:cNvPr id="7" name="TextBox 6">
            <a:extLst>
              <a:ext uri="{FF2B5EF4-FFF2-40B4-BE49-F238E27FC236}">
                <a16:creationId xmlns:a16="http://schemas.microsoft.com/office/drawing/2014/main" id="{09385996-70A7-9DF0-B6A4-39DA1873F1BD}"/>
              </a:ext>
            </a:extLst>
          </p:cNvPr>
          <p:cNvSpPr txBox="1"/>
          <p:nvPr/>
        </p:nvSpPr>
        <p:spPr>
          <a:xfrm>
            <a:off x="9476855" y="6590063"/>
            <a:ext cx="2761077" cy="276999"/>
          </a:xfrm>
          <a:prstGeom prst="rect">
            <a:avLst/>
          </a:prstGeom>
          <a:noFill/>
        </p:spPr>
        <p:txBody>
          <a:bodyPr wrap="none" rtlCol="0">
            <a:spAutoFit/>
          </a:bodyPr>
          <a:lstStyle/>
          <a:p>
            <a:r>
              <a:rPr lang="en-GB" sz="1200" dirty="0">
                <a:sym typeface="Wingdings" pitchFamily="2" charset="2"/>
              </a:rPr>
              <a:t>Jonauskaite et al. (2020a); Zentner (2001)</a:t>
            </a:r>
            <a:endParaRPr lang="en-GB" sz="1200" dirty="0"/>
          </a:p>
        </p:txBody>
      </p:sp>
    </p:spTree>
    <p:extLst>
      <p:ext uri="{BB962C8B-B14F-4D97-AF65-F5344CB8AC3E}">
        <p14:creationId xmlns:p14="http://schemas.microsoft.com/office/powerpoint/2010/main" val="318136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5">
                                            <p:txEl>
                                              <p:pRg st="2" end="2"/>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22" dur="500"/>
                                        <p:tgtEl>
                                          <p:spTgt spid="5">
                                            <p:txEl>
                                              <p:pRg st="3" end="3"/>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
                                            <p:txEl>
                                              <p:pRg st="4" end="4"/>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99EB3500-7844-3D43-A79D-6AC98A9561D7}"/>
              </a:ext>
            </a:extLst>
          </p:cNvPr>
          <p:cNvPicPr>
            <a:picLocks noChangeAspect="1"/>
          </p:cNvPicPr>
          <p:nvPr/>
        </p:nvPicPr>
        <p:blipFill>
          <a:blip r:embed="rId3"/>
          <a:stretch>
            <a:fillRect/>
          </a:stretch>
        </p:blipFill>
        <p:spPr>
          <a:xfrm>
            <a:off x="387634" y="93715"/>
            <a:ext cx="11657579" cy="2967478"/>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C53963B8-E97C-B04D-9A65-1418ECD8B2A7}"/>
              </a:ext>
            </a:extLst>
          </p:cNvPr>
          <p:cNvPicPr>
            <a:picLocks noChangeAspect="1"/>
          </p:cNvPicPr>
          <p:nvPr/>
        </p:nvPicPr>
        <p:blipFill>
          <a:blip r:embed="rId4"/>
          <a:stretch>
            <a:fillRect/>
          </a:stretch>
        </p:blipFill>
        <p:spPr>
          <a:xfrm>
            <a:off x="494102" y="2414581"/>
            <a:ext cx="1640584" cy="617034"/>
          </a:xfrm>
          <a:prstGeom prst="rect">
            <a:avLst/>
          </a:prstGeom>
        </p:spPr>
      </p:pic>
      <p:pic>
        <p:nvPicPr>
          <p:cNvPr id="17" name="Picture 16" descr="A person with glasses on her head&#10;&#10;Description automatically generated with low confidence">
            <a:extLst>
              <a:ext uri="{FF2B5EF4-FFF2-40B4-BE49-F238E27FC236}">
                <a16:creationId xmlns:a16="http://schemas.microsoft.com/office/drawing/2014/main" id="{49094204-DB4A-A144-900D-11E981A92657}"/>
              </a:ext>
            </a:extLst>
          </p:cNvPr>
          <p:cNvPicPr>
            <a:picLocks noChangeAspect="1"/>
          </p:cNvPicPr>
          <p:nvPr/>
        </p:nvPicPr>
        <p:blipFill>
          <a:blip r:embed="rId5"/>
          <a:stretch>
            <a:fillRect/>
          </a:stretch>
        </p:blipFill>
        <p:spPr>
          <a:xfrm>
            <a:off x="387634" y="3181750"/>
            <a:ext cx="2002445" cy="2967478"/>
          </a:xfrm>
          <a:prstGeom prst="rect">
            <a:avLst/>
          </a:prstGeom>
        </p:spPr>
      </p:pic>
      <p:sp>
        <p:nvSpPr>
          <p:cNvPr id="19" name="TextBox 18">
            <a:extLst>
              <a:ext uri="{FF2B5EF4-FFF2-40B4-BE49-F238E27FC236}">
                <a16:creationId xmlns:a16="http://schemas.microsoft.com/office/drawing/2014/main" id="{0A47A21E-9FF1-114A-B41A-98DF8D2589CC}"/>
              </a:ext>
            </a:extLst>
          </p:cNvPr>
          <p:cNvSpPr txBox="1"/>
          <p:nvPr/>
        </p:nvSpPr>
        <p:spPr>
          <a:xfrm>
            <a:off x="387634" y="6085339"/>
            <a:ext cx="1853521" cy="307777"/>
          </a:xfrm>
          <a:prstGeom prst="rect">
            <a:avLst/>
          </a:prstGeom>
          <a:noFill/>
        </p:spPr>
        <p:txBody>
          <a:bodyPr wrap="none" rtlCol="0">
            <a:spAutoFit/>
          </a:bodyPr>
          <a:lstStyle/>
          <a:p>
            <a:r>
              <a:rPr lang="en-GB" sz="1400" b="1" dirty="0"/>
              <a:t>Prof. Christine Mohr</a:t>
            </a:r>
          </a:p>
        </p:txBody>
      </p:sp>
      <p:sp>
        <p:nvSpPr>
          <p:cNvPr id="20" name="TextBox 19">
            <a:extLst>
              <a:ext uri="{FF2B5EF4-FFF2-40B4-BE49-F238E27FC236}">
                <a16:creationId xmlns:a16="http://schemas.microsoft.com/office/drawing/2014/main" id="{1CDCF488-8300-5B41-BC07-598D8C4825EF}"/>
              </a:ext>
            </a:extLst>
          </p:cNvPr>
          <p:cNvSpPr txBox="1"/>
          <p:nvPr/>
        </p:nvSpPr>
        <p:spPr>
          <a:xfrm>
            <a:off x="2561836" y="6085339"/>
            <a:ext cx="2173095" cy="307777"/>
          </a:xfrm>
          <a:prstGeom prst="rect">
            <a:avLst/>
          </a:prstGeom>
          <a:noFill/>
        </p:spPr>
        <p:txBody>
          <a:bodyPr wrap="none" rtlCol="0">
            <a:spAutoFit/>
          </a:bodyPr>
          <a:lstStyle/>
          <a:p>
            <a:r>
              <a:rPr lang="en-GB" sz="1400" dirty="0"/>
              <a:t>Dr. Domicele Jonauskaite</a:t>
            </a:r>
          </a:p>
        </p:txBody>
      </p:sp>
      <p:sp>
        <p:nvSpPr>
          <p:cNvPr id="3" name="TextBox 2">
            <a:extLst>
              <a:ext uri="{FF2B5EF4-FFF2-40B4-BE49-F238E27FC236}">
                <a16:creationId xmlns:a16="http://schemas.microsoft.com/office/drawing/2014/main" id="{A5B5EBC7-3298-7040-8A1D-1AE46EB96BF0}"/>
              </a:ext>
            </a:extLst>
          </p:cNvPr>
          <p:cNvSpPr txBox="1"/>
          <p:nvPr/>
        </p:nvSpPr>
        <p:spPr>
          <a:xfrm>
            <a:off x="7027952" y="3188500"/>
            <a:ext cx="3310330" cy="338554"/>
          </a:xfrm>
          <a:prstGeom prst="rect">
            <a:avLst/>
          </a:prstGeom>
          <a:noFill/>
        </p:spPr>
        <p:txBody>
          <a:bodyPr wrap="none" rtlCol="0">
            <a:spAutoFit/>
          </a:bodyPr>
          <a:lstStyle/>
          <a:p>
            <a:r>
              <a:rPr lang="en-GB" sz="1600" b="1" dirty="0"/>
              <a:t>All our amazing research assistants!  </a:t>
            </a:r>
          </a:p>
        </p:txBody>
      </p:sp>
      <p:pic>
        <p:nvPicPr>
          <p:cNvPr id="21" name="Picture 20" descr="A person wearing glasses&#10;&#10;Description automatically generated with medium confidence">
            <a:extLst>
              <a:ext uri="{FF2B5EF4-FFF2-40B4-BE49-F238E27FC236}">
                <a16:creationId xmlns:a16="http://schemas.microsoft.com/office/drawing/2014/main" id="{1EE9A2AF-4CE9-AA43-B6DD-37F78A51F38C}"/>
              </a:ext>
            </a:extLst>
          </p:cNvPr>
          <p:cNvPicPr>
            <a:picLocks noChangeAspect="1"/>
          </p:cNvPicPr>
          <p:nvPr/>
        </p:nvPicPr>
        <p:blipFill>
          <a:blip r:embed="rId6"/>
          <a:stretch>
            <a:fillRect/>
          </a:stretch>
        </p:blipFill>
        <p:spPr>
          <a:xfrm>
            <a:off x="6410113" y="3644245"/>
            <a:ext cx="1235679" cy="1614620"/>
          </a:xfrm>
          <a:prstGeom prst="rect">
            <a:avLst/>
          </a:prstGeom>
        </p:spPr>
      </p:pic>
      <p:pic>
        <p:nvPicPr>
          <p:cNvPr id="22" name="Picture 21" descr="A person wearing glasses&#10;&#10;Description automatically generated with medium confidence">
            <a:extLst>
              <a:ext uri="{FF2B5EF4-FFF2-40B4-BE49-F238E27FC236}">
                <a16:creationId xmlns:a16="http://schemas.microsoft.com/office/drawing/2014/main" id="{EC49677D-5874-FD43-88A9-8ACA67F3E433}"/>
              </a:ext>
            </a:extLst>
          </p:cNvPr>
          <p:cNvPicPr>
            <a:picLocks noChangeAspect="1"/>
          </p:cNvPicPr>
          <p:nvPr/>
        </p:nvPicPr>
        <p:blipFill>
          <a:blip r:embed="rId7"/>
          <a:stretch>
            <a:fillRect/>
          </a:stretch>
        </p:blipFill>
        <p:spPr>
          <a:xfrm>
            <a:off x="8015062" y="3631116"/>
            <a:ext cx="1197424" cy="1645200"/>
          </a:xfrm>
          <a:prstGeom prst="rect">
            <a:avLst/>
          </a:prstGeom>
        </p:spPr>
      </p:pic>
      <p:sp>
        <p:nvSpPr>
          <p:cNvPr id="8" name="TextBox 7">
            <a:extLst>
              <a:ext uri="{FF2B5EF4-FFF2-40B4-BE49-F238E27FC236}">
                <a16:creationId xmlns:a16="http://schemas.microsoft.com/office/drawing/2014/main" id="{DD2AE355-3556-294D-A843-0EE61A30BE80}"/>
              </a:ext>
            </a:extLst>
          </p:cNvPr>
          <p:cNvSpPr txBox="1"/>
          <p:nvPr/>
        </p:nvSpPr>
        <p:spPr>
          <a:xfrm>
            <a:off x="6385624" y="5290519"/>
            <a:ext cx="1410964" cy="307777"/>
          </a:xfrm>
          <a:prstGeom prst="rect">
            <a:avLst/>
          </a:prstGeom>
          <a:noFill/>
        </p:spPr>
        <p:txBody>
          <a:bodyPr wrap="none" rtlCol="0">
            <a:spAutoFit/>
          </a:bodyPr>
          <a:lstStyle/>
          <a:p>
            <a:r>
              <a:rPr lang="en-CH" sz="1400" dirty="0"/>
              <a:t>Giulia Spagnulo</a:t>
            </a:r>
          </a:p>
        </p:txBody>
      </p:sp>
      <p:sp>
        <p:nvSpPr>
          <p:cNvPr id="9" name="TextBox 8">
            <a:extLst>
              <a:ext uri="{FF2B5EF4-FFF2-40B4-BE49-F238E27FC236}">
                <a16:creationId xmlns:a16="http://schemas.microsoft.com/office/drawing/2014/main" id="{FFB0D27C-D0CF-CC44-B597-8A165869616C}"/>
              </a:ext>
            </a:extLst>
          </p:cNvPr>
          <p:cNvSpPr txBox="1"/>
          <p:nvPr/>
        </p:nvSpPr>
        <p:spPr>
          <a:xfrm>
            <a:off x="7949970" y="5293961"/>
            <a:ext cx="1327608" cy="307777"/>
          </a:xfrm>
          <a:prstGeom prst="rect">
            <a:avLst/>
          </a:prstGeom>
          <a:noFill/>
        </p:spPr>
        <p:txBody>
          <a:bodyPr wrap="none" rtlCol="0">
            <a:spAutoFit/>
          </a:bodyPr>
          <a:lstStyle/>
          <a:p>
            <a:r>
              <a:rPr lang="en-CH" sz="1400" dirty="0"/>
              <a:t>Nizar Michaud</a:t>
            </a:r>
          </a:p>
        </p:txBody>
      </p:sp>
      <p:sp>
        <p:nvSpPr>
          <p:cNvPr id="24" name="TextBox 23">
            <a:extLst>
              <a:ext uri="{FF2B5EF4-FFF2-40B4-BE49-F238E27FC236}">
                <a16:creationId xmlns:a16="http://schemas.microsoft.com/office/drawing/2014/main" id="{6CF6D58E-EE61-0D46-98CD-3B2580C928D8}"/>
              </a:ext>
            </a:extLst>
          </p:cNvPr>
          <p:cNvSpPr txBox="1"/>
          <p:nvPr/>
        </p:nvSpPr>
        <p:spPr>
          <a:xfrm>
            <a:off x="6535993" y="5690091"/>
            <a:ext cx="4155561" cy="338554"/>
          </a:xfrm>
          <a:prstGeom prst="rect">
            <a:avLst/>
          </a:prstGeom>
          <a:noFill/>
        </p:spPr>
        <p:txBody>
          <a:bodyPr wrap="none" rtlCol="0">
            <a:spAutoFit/>
          </a:bodyPr>
          <a:lstStyle/>
          <a:p>
            <a:r>
              <a:rPr lang="en-CH" sz="1600" b="1" dirty="0"/>
              <a:t>&amp; more than a 100 international collaborators!</a:t>
            </a:r>
          </a:p>
        </p:txBody>
      </p:sp>
      <p:pic>
        <p:nvPicPr>
          <p:cNvPr id="6" name="Picture 5" descr="A picture containing text, outdoor&#10;&#10;Description automatically generated">
            <a:extLst>
              <a:ext uri="{FF2B5EF4-FFF2-40B4-BE49-F238E27FC236}">
                <a16:creationId xmlns:a16="http://schemas.microsoft.com/office/drawing/2014/main" id="{826706C2-F6E6-F4FA-287C-6E6770CBF185}"/>
              </a:ext>
            </a:extLst>
          </p:cNvPr>
          <p:cNvPicPr>
            <a:picLocks noChangeAspect="1"/>
          </p:cNvPicPr>
          <p:nvPr/>
        </p:nvPicPr>
        <p:blipFill>
          <a:blip r:embed="rId8"/>
          <a:stretch>
            <a:fillRect/>
          </a:stretch>
        </p:blipFill>
        <p:spPr>
          <a:xfrm>
            <a:off x="10401436" y="2635825"/>
            <a:ext cx="1525859" cy="339080"/>
          </a:xfrm>
          <a:prstGeom prst="rect">
            <a:avLst/>
          </a:prstGeom>
        </p:spPr>
      </p:pic>
      <p:pic>
        <p:nvPicPr>
          <p:cNvPr id="12" name="Picture 11" descr="A picture containing person, indoor, orange, shirt&#10;&#10;Description automatically generated">
            <a:extLst>
              <a:ext uri="{FF2B5EF4-FFF2-40B4-BE49-F238E27FC236}">
                <a16:creationId xmlns:a16="http://schemas.microsoft.com/office/drawing/2014/main" id="{7F3D5969-1F8C-4019-C84B-42A3910D7F15}"/>
              </a:ext>
            </a:extLst>
          </p:cNvPr>
          <p:cNvPicPr>
            <a:picLocks noChangeAspect="1"/>
          </p:cNvPicPr>
          <p:nvPr/>
        </p:nvPicPr>
        <p:blipFill rotWithShape="1">
          <a:blip r:embed="rId9"/>
          <a:srcRect l="16628" t="-1" r="10141" b="1"/>
          <a:stretch/>
        </p:blipFill>
        <p:spPr>
          <a:xfrm>
            <a:off x="2561837" y="3181750"/>
            <a:ext cx="2173095" cy="2967478"/>
          </a:xfrm>
          <a:prstGeom prst="rect">
            <a:avLst/>
          </a:prstGeom>
        </p:spPr>
      </p:pic>
      <p:pic>
        <p:nvPicPr>
          <p:cNvPr id="5" name="Picture 4" descr="A person wearing glasses smiling&#10;&#10;Description automatically generated">
            <a:extLst>
              <a:ext uri="{FF2B5EF4-FFF2-40B4-BE49-F238E27FC236}">
                <a16:creationId xmlns:a16="http://schemas.microsoft.com/office/drawing/2014/main" id="{3B370EE0-A1F4-A007-1D53-647D5AEC6B5A}"/>
              </a:ext>
            </a:extLst>
          </p:cNvPr>
          <p:cNvPicPr>
            <a:picLocks noChangeAspect="1"/>
          </p:cNvPicPr>
          <p:nvPr/>
        </p:nvPicPr>
        <p:blipFill>
          <a:blip r:embed="rId10"/>
          <a:stretch>
            <a:fillRect/>
          </a:stretch>
        </p:blipFill>
        <p:spPr>
          <a:xfrm>
            <a:off x="9581756" y="3626795"/>
            <a:ext cx="1245123" cy="1649521"/>
          </a:xfrm>
          <a:prstGeom prst="rect">
            <a:avLst/>
          </a:prstGeom>
        </p:spPr>
      </p:pic>
      <p:sp>
        <p:nvSpPr>
          <p:cNvPr id="13" name="TextBox 12">
            <a:extLst>
              <a:ext uri="{FF2B5EF4-FFF2-40B4-BE49-F238E27FC236}">
                <a16:creationId xmlns:a16="http://schemas.microsoft.com/office/drawing/2014/main" id="{325A973E-4909-AB41-0E04-6D89E4B3D9DA}"/>
              </a:ext>
            </a:extLst>
          </p:cNvPr>
          <p:cNvSpPr txBox="1"/>
          <p:nvPr/>
        </p:nvSpPr>
        <p:spPr>
          <a:xfrm>
            <a:off x="9456356" y="5291322"/>
            <a:ext cx="1495922" cy="307777"/>
          </a:xfrm>
          <a:prstGeom prst="rect">
            <a:avLst/>
          </a:prstGeom>
          <a:noFill/>
        </p:spPr>
        <p:txBody>
          <a:bodyPr wrap="none" rtlCol="0">
            <a:spAutoFit/>
          </a:bodyPr>
          <a:lstStyle/>
          <a:p>
            <a:r>
              <a:rPr lang="en-CH" sz="1400" dirty="0"/>
              <a:t>Marie-Lou Mailler</a:t>
            </a:r>
          </a:p>
        </p:txBody>
      </p:sp>
    </p:spTree>
    <p:extLst>
      <p:ext uri="{BB962C8B-B14F-4D97-AF65-F5344CB8AC3E}">
        <p14:creationId xmlns:p14="http://schemas.microsoft.com/office/powerpoint/2010/main" val="1143631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2C7402-8068-2973-96C6-A2244B409F45}"/>
              </a:ext>
            </a:extLst>
          </p:cNvPr>
          <p:cNvSpPr>
            <a:spLocks noGrp="1"/>
          </p:cNvSpPr>
          <p:nvPr>
            <p:ph type="title"/>
          </p:nvPr>
        </p:nvSpPr>
        <p:spPr>
          <a:xfrm>
            <a:off x="1115568" y="548640"/>
            <a:ext cx="10168128" cy="1179576"/>
          </a:xfrm>
        </p:spPr>
        <p:txBody>
          <a:bodyPr>
            <a:normAutofit/>
          </a:bodyPr>
          <a:lstStyle/>
          <a:p>
            <a:pPr algn="ctr"/>
            <a:r>
              <a:rPr lang="en-GB" sz="4000" b="1" dirty="0">
                <a:solidFill>
                  <a:schemeClr val="accent2">
                    <a:lumMod val="75000"/>
                  </a:schemeClr>
                </a:solidFill>
              </a:rPr>
              <a:t>INTRODUCTION</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1" name="Picture 10" descr="A group of logos with different colors&#10;&#10;Description automatically generated">
            <a:extLst>
              <a:ext uri="{FF2B5EF4-FFF2-40B4-BE49-F238E27FC236}">
                <a16:creationId xmlns:a16="http://schemas.microsoft.com/office/drawing/2014/main" id="{F4313E3D-18D1-7BC0-8A5C-140F4428CC79}"/>
              </a:ext>
            </a:extLst>
          </p:cNvPr>
          <p:cNvPicPr>
            <a:picLocks noChangeAspect="1"/>
          </p:cNvPicPr>
          <p:nvPr/>
        </p:nvPicPr>
        <p:blipFill>
          <a:blip r:embed="rId3"/>
          <a:stretch>
            <a:fillRect/>
          </a:stretch>
        </p:blipFill>
        <p:spPr>
          <a:xfrm>
            <a:off x="469392" y="1334074"/>
            <a:ext cx="4797048" cy="5295682"/>
          </a:xfrm>
          <a:prstGeom prst="rect">
            <a:avLst/>
          </a:prstGeom>
        </p:spPr>
      </p:pic>
      <p:pic>
        <p:nvPicPr>
          <p:cNvPr id="17" name="Picture 16" descr="A chart of different colors&#10;&#10;Description automatically generated">
            <a:extLst>
              <a:ext uri="{FF2B5EF4-FFF2-40B4-BE49-F238E27FC236}">
                <a16:creationId xmlns:a16="http://schemas.microsoft.com/office/drawing/2014/main" id="{16E6059D-3AB0-6508-7485-3AAE207803EE}"/>
              </a:ext>
            </a:extLst>
          </p:cNvPr>
          <p:cNvPicPr>
            <a:picLocks noChangeAspect="1"/>
          </p:cNvPicPr>
          <p:nvPr/>
        </p:nvPicPr>
        <p:blipFill>
          <a:blip r:embed="rId4"/>
          <a:stretch>
            <a:fillRect/>
          </a:stretch>
        </p:blipFill>
        <p:spPr>
          <a:xfrm>
            <a:off x="7616414" y="422506"/>
            <a:ext cx="4008658" cy="6012987"/>
          </a:xfrm>
          <a:prstGeom prst="rect">
            <a:avLst/>
          </a:prstGeom>
        </p:spPr>
      </p:pic>
      <p:pic>
        <p:nvPicPr>
          <p:cNvPr id="22" name="Content Placeholder 10" descr="A group of people in clothing&#10;&#10;Description automatically generated with low confidence">
            <a:extLst>
              <a:ext uri="{FF2B5EF4-FFF2-40B4-BE49-F238E27FC236}">
                <a16:creationId xmlns:a16="http://schemas.microsoft.com/office/drawing/2014/main" id="{36D136B7-398C-39ED-1CA0-4876AE647E91}"/>
              </a:ext>
            </a:extLst>
          </p:cNvPr>
          <p:cNvPicPr>
            <a:picLocks noGrp="1" noChangeAspect="1"/>
          </p:cNvPicPr>
          <p:nvPr>
            <p:ph idx="1"/>
          </p:nvPr>
        </p:nvPicPr>
        <p:blipFill>
          <a:blip r:embed="rId5"/>
          <a:stretch>
            <a:fillRect/>
          </a:stretch>
        </p:blipFill>
        <p:spPr>
          <a:xfrm>
            <a:off x="2129998" y="1922067"/>
            <a:ext cx="8023868" cy="4513426"/>
          </a:xfrm>
        </p:spPr>
      </p:pic>
      <p:sp>
        <p:nvSpPr>
          <p:cNvPr id="23" name="TextBox 22">
            <a:extLst>
              <a:ext uri="{FF2B5EF4-FFF2-40B4-BE49-F238E27FC236}">
                <a16:creationId xmlns:a16="http://schemas.microsoft.com/office/drawing/2014/main" id="{E310B924-2B34-4D61-F17E-EF2F3C485D04}"/>
              </a:ext>
            </a:extLst>
          </p:cNvPr>
          <p:cNvSpPr txBox="1"/>
          <p:nvPr/>
        </p:nvSpPr>
        <p:spPr>
          <a:xfrm>
            <a:off x="4122549" y="6634224"/>
            <a:ext cx="8240779" cy="253916"/>
          </a:xfrm>
          <a:prstGeom prst="rect">
            <a:avLst/>
          </a:prstGeom>
          <a:noFill/>
        </p:spPr>
        <p:txBody>
          <a:bodyPr wrap="square" rtlCol="0">
            <a:spAutoFit/>
          </a:bodyPr>
          <a:lstStyle/>
          <a:p>
            <a:r>
              <a:rPr lang="en-US" sz="1050" dirty="0"/>
              <a:t>Adams &amp; Osgood (1973);  Jonauskaite et al. (2019, 2020a); Jonauskaite, Epicoco et al. (in revision); Mohr et al. (2018); Valdez &amp; Mehrabian (1994)</a:t>
            </a:r>
          </a:p>
        </p:txBody>
      </p:sp>
    </p:spTree>
    <p:extLst>
      <p:ext uri="{BB962C8B-B14F-4D97-AF65-F5344CB8AC3E}">
        <p14:creationId xmlns:p14="http://schemas.microsoft.com/office/powerpoint/2010/main" val="414652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p:tgtEl>
                                          <p:spTgt spid="17"/>
                                        </p:tgtEl>
                                        <p:attrNameLst>
                                          <p:attrName>ppt_y</p:attrName>
                                        </p:attrNameLst>
                                      </p:cBhvr>
                                      <p:tavLst>
                                        <p:tav tm="0">
                                          <p:val>
                                            <p:strVal val="#ppt_y+#ppt_h*1.125000"/>
                                          </p:val>
                                        </p:tav>
                                        <p:tav tm="100000">
                                          <p:val>
                                            <p:strVal val="#ppt_y"/>
                                          </p:val>
                                        </p:tav>
                                      </p:tavLst>
                                    </p:anim>
                                    <p:animEffect transition="in" filter="wipe(up)">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ppt_y</p:attrName>
                                        </p:attrNameLst>
                                      </p:cBhvr>
                                      <p:tavLst>
                                        <p:tav tm="0">
                                          <p:val>
                                            <p:strVal val="#ppt_y+#ppt_h*1.125000"/>
                                          </p:val>
                                        </p:tav>
                                        <p:tav tm="100000">
                                          <p:val>
                                            <p:strVal val="#ppt_y"/>
                                          </p:val>
                                        </p:tav>
                                      </p:tavLst>
                                    </p:anim>
                                    <p:animEffect transition="in" filter="wipe(up)">
                                      <p:cBhvr>
                                        <p:cTn id="20" dur="500"/>
                                        <p:tgtEl>
                                          <p:spTgt spid="22"/>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p:tgtEl>
                                          <p:spTgt spid="23"/>
                                        </p:tgtEl>
                                        <p:attrNameLst>
                                          <p:attrName>ppt_y</p:attrName>
                                        </p:attrNameLst>
                                      </p:cBhvr>
                                      <p:tavLst>
                                        <p:tav tm="0">
                                          <p:val>
                                            <p:strVal val="#ppt_y+#ppt_h*1.125000"/>
                                          </p:val>
                                        </p:tav>
                                        <p:tav tm="100000">
                                          <p:val>
                                            <p:strVal val="#ppt_y"/>
                                          </p:val>
                                        </p:tav>
                                      </p:tavLst>
                                    </p:anim>
                                    <p:animEffect transition="in" filter="wipe(up)">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2C7402-8068-2973-96C6-A2244B409F45}"/>
              </a:ext>
            </a:extLst>
          </p:cNvPr>
          <p:cNvSpPr>
            <a:spLocks noGrp="1"/>
          </p:cNvSpPr>
          <p:nvPr>
            <p:ph type="title"/>
          </p:nvPr>
        </p:nvSpPr>
        <p:spPr>
          <a:xfrm>
            <a:off x="1115568" y="548640"/>
            <a:ext cx="10168128" cy="1179576"/>
          </a:xfrm>
        </p:spPr>
        <p:txBody>
          <a:bodyPr>
            <a:normAutofit fontScale="90000"/>
          </a:bodyPr>
          <a:lstStyle/>
          <a:p>
            <a:pPr algn="ctr"/>
            <a:r>
              <a:rPr lang="en-GB" sz="4000" b="1" dirty="0">
                <a:solidFill>
                  <a:schemeClr val="accent2">
                    <a:lumMod val="75000"/>
                  </a:schemeClr>
                </a:solidFill>
              </a:rPr>
              <a:t>COLOUR-EMOTION ASSOCIATIONS: WHAT DO WE KNOW?</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Picture 6" descr="2. Global_matrix_new.pdf">
            <a:extLst>
              <a:ext uri="{FF2B5EF4-FFF2-40B4-BE49-F238E27FC236}">
                <a16:creationId xmlns:a16="http://schemas.microsoft.com/office/drawing/2014/main" id="{BB049B26-F909-E9BF-D3B9-B967165DCE7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35" t="6565" b="7717"/>
          <a:stretch/>
        </p:blipFill>
        <p:spPr bwMode="auto">
          <a:xfrm>
            <a:off x="6096000" y="2567446"/>
            <a:ext cx="4963390" cy="419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030B6B8-BEFE-6D4E-FE8C-F0AFA65A55B7}"/>
              </a:ext>
            </a:extLst>
          </p:cNvPr>
          <p:cNvSpPr txBox="1"/>
          <p:nvPr/>
        </p:nvSpPr>
        <p:spPr>
          <a:xfrm>
            <a:off x="552619" y="2592016"/>
            <a:ext cx="4615617" cy="3005118"/>
          </a:xfrm>
          <a:prstGeom prst="rect">
            <a:avLst/>
          </a:prstGeom>
          <a:noFill/>
        </p:spPr>
        <p:txBody>
          <a:bodyPr wrap="square" rtlCol="0">
            <a:spAutoFit/>
          </a:bodyPr>
          <a:lstStyle/>
          <a:p>
            <a:pPr>
              <a:lnSpc>
                <a:spcPct val="200000"/>
              </a:lnSpc>
            </a:pPr>
            <a:r>
              <a:rPr lang="en-GB" sz="2600" b="1" dirty="0"/>
              <a:t>Colours carry affective meaning:</a:t>
            </a:r>
          </a:p>
          <a:p>
            <a:pPr marL="342900" indent="-342900">
              <a:lnSpc>
                <a:spcPct val="200000"/>
              </a:lnSpc>
              <a:buFont typeface="Arial" panose="020B0604020202020204" pitchFamily="34" charset="0"/>
              <a:buChar char="•"/>
            </a:pPr>
            <a:r>
              <a:rPr lang="en-GB" sz="2400" dirty="0"/>
              <a:t> 30 nations (</a:t>
            </a:r>
            <a:r>
              <a:rPr lang="en-GB" sz="2400" i="1" dirty="0"/>
              <a:t>n</a:t>
            </a:r>
            <a:r>
              <a:rPr lang="en-GB" sz="2400" dirty="0"/>
              <a:t> = 4,598)</a:t>
            </a:r>
          </a:p>
          <a:p>
            <a:pPr marL="342900" indent="-342900">
              <a:lnSpc>
                <a:spcPct val="200000"/>
              </a:lnSpc>
              <a:buFont typeface="Arial" panose="020B0604020202020204" pitchFamily="34" charset="0"/>
              <a:buChar char="•"/>
            </a:pPr>
            <a:r>
              <a:rPr lang="en-GB" sz="2400" dirty="0"/>
              <a:t>Average nation-to-global similarity coefficient, </a:t>
            </a:r>
            <a:r>
              <a:rPr lang="en-GB" sz="2400" i="1" dirty="0"/>
              <a:t>r</a:t>
            </a:r>
            <a:r>
              <a:rPr lang="en-GB" sz="2400" dirty="0"/>
              <a:t> = .88</a:t>
            </a:r>
          </a:p>
        </p:txBody>
      </p:sp>
      <p:sp>
        <p:nvSpPr>
          <p:cNvPr id="6" name="TextBox 5">
            <a:extLst>
              <a:ext uri="{FF2B5EF4-FFF2-40B4-BE49-F238E27FC236}">
                <a16:creationId xmlns:a16="http://schemas.microsoft.com/office/drawing/2014/main" id="{9B6B7AD6-6CE8-A1EA-16DE-97A1E43EFF18}"/>
              </a:ext>
            </a:extLst>
          </p:cNvPr>
          <p:cNvSpPr txBox="1"/>
          <p:nvPr/>
        </p:nvSpPr>
        <p:spPr>
          <a:xfrm>
            <a:off x="10532628" y="6568029"/>
            <a:ext cx="1643399" cy="261610"/>
          </a:xfrm>
          <a:prstGeom prst="rect">
            <a:avLst/>
          </a:prstGeom>
          <a:noFill/>
        </p:spPr>
        <p:txBody>
          <a:bodyPr wrap="none" rtlCol="0">
            <a:spAutoFit/>
          </a:bodyPr>
          <a:lstStyle/>
          <a:p>
            <a:r>
              <a:rPr lang="en-US" sz="1100" dirty="0"/>
              <a:t>Jonauskaite et al. (2020a)</a:t>
            </a:r>
          </a:p>
        </p:txBody>
      </p:sp>
      <p:sp>
        <p:nvSpPr>
          <p:cNvPr id="11" name="TextBox 10">
            <a:extLst>
              <a:ext uri="{FF2B5EF4-FFF2-40B4-BE49-F238E27FC236}">
                <a16:creationId xmlns:a16="http://schemas.microsoft.com/office/drawing/2014/main" id="{21E32BC0-4722-CDE9-88C4-68EAE8D41B76}"/>
              </a:ext>
            </a:extLst>
          </p:cNvPr>
          <p:cNvSpPr txBox="1"/>
          <p:nvPr/>
        </p:nvSpPr>
        <p:spPr>
          <a:xfrm>
            <a:off x="7105833" y="2099555"/>
            <a:ext cx="3170318" cy="584775"/>
          </a:xfrm>
          <a:prstGeom prst="rect">
            <a:avLst/>
          </a:prstGeom>
          <a:noFill/>
        </p:spPr>
        <p:txBody>
          <a:bodyPr wrap="square" rtlCol="0">
            <a:spAutoFit/>
          </a:bodyPr>
          <a:lstStyle/>
          <a:p>
            <a:pPr algn="ctr"/>
            <a:r>
              <a:rPr lang="en-US" sz="1600" dirty="0"/>
              <a:t>Global Colour-Emotion Association Pattern</a:t>
            </a:r>
          </a:p>
        </p:txBody>
      </p:sp>
      <p:pic>
        <p:nvPicPr>
          <p:cNvPr id="13" name="Picture 12" descr="A picture containing toy&#10;&#10;Description automatically generated">
            <a:extLst>
              <a:ext uri="{FF2B5EF4-FFF2-40B4-BE49-F238E27FC236}">
                <a16:creationId xmlns:a16="http://schemas.microsoft.com/office/drawing/2014/main" id="{930236B8-00AF-056B-0159-B31CEC34BEAA}"/>
              </a:ext>
            </a:extLst>
          </p:cNvPr>
          <p:cNvPicPr>
            <a:picLocks noChangeAspect="1"/>
          </p:cNvPicPr>
          <p:nvPr/>
        </p:nvPicPr>
        <p:blipFill>
          <a:blip r:embed="rId4"/>
          <a:stretch>
            <a:fillRect/>
          </a:stretch>
        </p:blipFill>
        <p:spPr>
          <a:xfrm>
            <a:off x="5338186" y="4094575"/>
            <a:ext cx="752041" cy="1156987"/>
          </a:xfrm>
          <a:prstGeom prst="rect">
            <a:avLst/>
          </a:prstGeom>
        </p:spPr>
      </p:pic>
      <p:sp>
        <p:nvSpPr>
          <p:cNvPr id="15" name="Line Callout 2 14">
            <a:extLst>
              <a:ext uri="{FF2B5EF4-FFF2-40B4-BE49-F238E27FC236}">
                <a16:creationId xmlns:a16="http://schemas.microsoft.com/office/drawing/2014/main" id="{3D5266E7-03FA-2936-9794-FD662649D86B}"/>
              </a:ext>
            </a:extLst>
          </p:cNvPr>
          <p:cNvSpPr/>
          <p:nvPr/>
        </p:nvSpPr>
        <p:spPr>
          <a:xfrm rot="10800000">
            <a:off x="5020500" y="4051011"/>
            <a:ext cx="1601078" cy="1224179"/>
          </a:xfrm>
          <a:prstGeom prst="borderCallout2">
            <a:avLst>
              <a:gd name="adj1" fmla="val 18750"/>
              <a:gd name="adj2" fmla="val -8333"/>
              <a:gd name="adj3" fmla="val 18750"/>
              <a:gd name="adj4" fmla="val -16667"/>
              <a:gd name="adj5" fmla="val 165692"/>
              <a:gd name="adj6" fmla="val -82145"/>
            </a:avLst>
          </a:prstGeom>
          <a:noFill/>
          <a:ln w="28575">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Line Callout 2 15">
            <a:extLst>
              <a:ext uri="{FF2B5EF4-FFF2-40B4-BE49-F238E27FC236}">
                <a16:creationId xmlns:a16="http://schemas.microsoft.com/office/drawing/2014/main" id="{5E074450-4D7E-E098-6ECC-4D20352F99B2}"/>
              </a:ext>
            </a:extLst>
          </p:cNvPr>
          <p:cNvSpPr/>
          <p:nvPr/>
        </p:nvSpPr>
        <p:spPr>
          <a:xfrm>
            <a:off x="10375391" y="5251562"/>
            <a:ext cx="1601078" cy="1224179"/>
          </a:xfrm>
          <a:prstGeom prst="borderCallout2">
            <a:avLst>
              <a:gd name="adj1" fmla="val 18750"/>
              <a:gd name="adj2" fmla="val -8333"/>
              <a:gd name="adj3" fmla="val 50103"/>
              <a:gd name="adj4" fmla="val -13142"/>
              <a:gd name="adj5" fmla="val 50422"/>
              <a:gd name="adj6" fmla="val -175921"/>
            </a:avLst>
          </a:prstGeom>
          <a:noFill/>
          <a:ln w="28575">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A cartoon character with flames on his head&#10;&#10;Description automatically generated">
            <a:extLst>
              <a:ext uri="{FF2B5EF4-FFF2-40B4-BE49-F238E27FC236}">
                <a16:creationId xmlns:a16="http://schemas.microsoft.com/office/drawing/2014/main" id="{CD8DAFE8-B05C-83B9-D9E1-C8F9D1B080A0}"/>
              </a:ext>
            </a:extLst>
          </p:cNvPr>
          <p:cNvPicPr>
            <a:picLocks noChangeAspect="1"/>
          </p:cNvPicPr>
          <p:nvPr/>
        </p:nvPicPr>
        <p:blipFill rotWithShape="1">
          <a:blip r:embed="rId5"/>
          <a:srcRect t="13539" b="7168"/>
          <a:stretch/>
        </p:blipFill>
        <p:spPr>
          <a:xfrm>
            <a:off x="10696564" y="5322445"/>
            <a:ext cx="952701" cy="1082412"/>
          </a:xfrm>
          <a:prstGeom prst="rect">
            <a:avLst/>
          </a:prstGeom>
        </p:spPr>
      </p:pic>
      <p:cxnSp>
        <p:nvCxnSpPr>
          <p:cNvPr id="27" name="Straight Connector 26">
            <a:extLst>
              <a:ext uri="{FF2B5EF4-FFF2-40B4-BE49-F238E27FC236}">
                <a16:creationId xmlns:a16="http://schemas.microsoft.com/office/drawing/2014/main" id="{B497D64B-E725-5D9C-4366-70E3F9AE782D}"/>
              </a:ext>
            </a:extLst>
          </p:cNvPr>
          <p:cNvCxnSpPr/>
          <p:nvPr/>
        </p:nvCxnSpPr>
        <p:spPr>
          <a:xfrm flipH="1" flipV="1">
            <a:off x="7518400" y="3917244"/>
            <a:ext cx="2757751" cy="1405201"/>
          </a:xfrm>
          <a:prstGeom prst="line">
            <a:avLst/>
          </a:prstGeom>
          <a:ln w="190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263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7">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ppt_y</p:attrName>
                                        </p:attrNameLst>
                                      </p:cBhvr>
                                      <p:tavLst>
                                        <p:tav tm="0">
                                          <p:val>
                                            <p:strVal val="#ppt_y+#ppt_h*1.125000"/>
                                          </p:val>
                                        </p:tav>
                                        <p:tav tm="100000">
                                          <p:val>
                                            <p:strVal val="#ppt_y"/>
                                          </p:val>
                                        </p:tav>
                                      </p:tavLst>
                                    </p:anim>
                                    <p:animEffect transition="in" filter="wipe(up)">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ppt_h*1.125000"/>
                                          </p:val>
                                        </p:tav>
                                        <p:tav tm="100000">
                                          <p:val>
                                            <p:strVal val="#ppt_y"/>
                                          </p:val>
                                        </p:tav>
                                      </p:tavLst>
                                    </p:anim>
                                    <p:animEffect transition="in" filter="wipe(up)">
                                      <p:cBhvr>
                                        <p:cTn id="30" dur="500"/>
                                        <p:tgtEl>
                                          <p:spTgt spid="15"/>
                                        </p:tgtEl>
                                      </p:cBhvr>
                                    </p:animEffect>
                                  </p:childTnLst>
                                </p:cTn>
                              </p:par>
                              <p:par>
                                <p:cTn id="31" presetID="1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p:tgtEl>
                                          <p:spTgt spid="13"/>
                                        </p:tgtEl>
                                        <p:attrNameLst>
                                          <p:attrName>ppt_y</p:attrName>
                                        </p:attrNameLst>
                                      </p:cBhvr>
                                      <p:tavLst>
                                        <p:tav tm="0">
                                          <p:val>
                                            <p:strVal val="#ppt_y+#ppt_h*1.125000"/>
                                          </p:val>
                                        </p:tav>
                                        <p:tav tm="100000">
                                          <p:val>
                                            <p:strVal val="#ppt_y"/>
                                          </p:val>
                                        </p:tav>
                                      </p:tavLst>
                                    </p:anim>
                                    <p:animEffect transition="in" filter="wipe(up)">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p:tgtEl>
                                          <p:spTgt spid="16"/>
                                        </p:tgtEl>
                                        <p:attrNameLst>
                                          <p:attrName>ppt_y</p:attrName>
                                        </p:attrNameLst>
                                      </p:cBhvr>
                                      <p:tavLst>
                                        <p:tav tm="0">
                                          <p:val>
                                            <p:strVal val="#ppt_y+#ppt_h*1.125000"/>
                                          </p:val>
                                        </p:tav>
                                        <p:tav tm="100000">
                                          <p:val>
                                            <p:strVal val="#ppt_y"/>
                                          </p:val>
                                        </p:tav>
                                      </p:tavLst>
                                    </p:anim>
                                    <p:animEffect transition="in" filter="wipe(up)">
                                      <p:cBhvr>
                                        <p:cTn id="40" dur="500"/>
                                        <p:tgtEl>
                                          <p:spTgt spid="16"/>
                                        </p:tgtEl>
                                      </p:cBhvr>
                                    </p:animEffect>
                                  </p:childTnLst>
                                </p:cTn>
                              </p:par>
                              <p:par>
                                <p:cTn id="41" presetID="1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p:tgtEl>
                                          <p:spTgt spid="18"/>
                                        </p:tgtEl>
                                        <p:attrNameLst>
                                          <p:attrName>ppt_y</p:attrName>
                                        </p:attrNameLst>
                                      </p:cBhvr>
                                      <p:tavLst>
                                        <p:tav tm="0">
                                          <p:val>
                                            <p:strVal val="#ppt_y+#ppt_h*1.125000"/>
                                          </p:val>
                                        </p:tav>
                                        <p:tav tm="100000">
                                          <p:val>
                                            <p:strVal val="#ppt_y"/>
                                          </p:val>
                                        </p:tav>
                                      </p:tavLst>
                                    </p:anim>
                                    <p:animEffect transition="in" filter="wipe(up)">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p:tgtEl>
                                          <p:spTgt spid="27"/>
                                        </p:tgtEl>
                                        <p:attrNameLst>
                                          <p:attrName>ppt_y</p:attrName>
                                        </p:attrNameLst>
                                      </p:cBhvr>
                                      <p:tavLst>
                                        <p:tav tm="0">
                                          <p:val>
                                            <p:strVal val="#ppt_y+#ppt_h*1.125000"/>
                                          </p:val>
                                        </p:tav>
                                        <p:tav tm="100000">
                                          <p:val>
                                            <p:strVal val="#ppt_y"/>
                                          </p:val>
                                        </p:tav>
                                      </p:tavLst>
                                    </p:anim>
                                    <p:animEffect transition="in" filter="wipe(up)">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2C7402-8068-2973-96C6-A2244B409F45}"/>
              </a:ext>
            </a:extLst>
          </p:cNvPr>
          <p:cNvSpPr>
            <a:spLocks noGrp="1"/>
          </p:cNvSpPr>
          <p:nvPr>
            <p:ph type="title"/>
          </p:nvPr>
        </p:nvSpPr>
        <p:spPr>
          <a:xfrm>
            <a:off x="1115568" y="548640"/>
            <a:ext cx="10168128" cy="1179576"/>
          </a:xfrm>
        </p:spPr>
        <p:txBody>
          <a:bodyPr>
            <a:normAutofit fontScale="90000"/>
          </a:bodyPr>
          <a:lstStyle/>
          <a:p>
            <a:pPr algn="ctr"/>
            <a:r>
              <a:rPr lang="en-GB" sz="4000" b="1" dirty="0">
                <a:solidFill>
                  <a:schemeClr val="accent2">
                    <a:lumMod val="75000"/>
                  </a:schemeClr>
                </a:solidFill>
              </a:rPr>
              <a:t>COLOUR-EMOTION ASSOCIATIONS: WHAT DO WE KNOW?</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 name="Picture 2">
            <a:extLst>
              <a:ext uri="{FF2B5EF4-FFF2-40B4-BE49-F238E27FC236}">
                <a16:creationId xmlns:a16="http://schemas.microsoft.com/office/drawing/2014/main" id="{45D70D1C-C42C-289A-496D-AD67F8E6EB2D}"/>
              </a:ext>
            </a:extLst>
          </p:cNvPr>
          <p:cNvPicPr>
            <a:picLocks noChangeAspect="1"/>
          </p:cNvPicPr>
          <p:nvPr/>
        </p:nvPicPr>
        <p:blipFill rotWithShape="1">
          <a:blip r:embed="rId3"/>
          <a:srcRect t="6201" r="1924" b="7395"/>
          <a:stretch/>
        </p:blipFill>
        <p:spPr>
          <a:xfrm>
            <a:off x="6330696" y="2134930"/>
            <a:ext cx="5262261" cy="4636008"/>
          </a:xfrm>
          <a:prstGeom prst="rect">
            <a:avLst/>
          </a:prstGeom>
        </p:spPr>
      </p:pic>
      <p:pic>
        <p:nvPicPr>
          <p:cNvPr id="4" name="Picture 3">
            <a:extLst>
              <a:ext uri="{FF2B5EF4-FFF2-40B4-BE49-F238E27FC236}">
                <a16:creationId xmlns:a16="http://schemas.microsoft.com/office/drawing/2014/main" id="{F74A26CA-1EFD-9EB0-D192-C9964FE4F9DF}"/>
              </a:ext>
            </a:extLst>
          </p:cNvPr>
          <p:cNvPicPr>
            <a:picLocks noChangeAspect="1"/>
          </p:cNvPicPr>
          <p:nvPr/>
        </p:nvPicPr>
        <p:blipFill rotWithShape="1">
          <a:blip r:embed="rId4"/>
          <a:srcRect l="-1043" t="5831" r="1705" b="6653"/>
          <a:stretch/>
        </p:blipFill>
        <p:spPr>
          <a:xfrm>
            <a:off x="469392" y="2098597"/>
            <a:ext cx="5262262" cy="4636008"/>
          </a:xfrm>
          <a:prstGeom prst="rect">
            <a:avLst/>
          </a:prstGeom>
        </p:spPr>
      </p:pic>
      <p:pic>
        <p:nvPicPr>
          <p:cNvPr id="9" name="Picture 8">
            <a:extLst>
              <a:ext uri="{FF2B5EF4-FFF2-40B4-BE49-F238E27FC236}">
                <a16:creationId xmlns:a16="http://schemas.microsoft.com/office/drawing/2014/main" id="{C6D8997B-7481-28BF-DF83-772CDE8A8375}"/>
              </a:ext>
            </a:extLst>
          </p:cNvPr>
          <p:cNvPicPr>
            <a:picLocks noChangeAspect="1"/>
          </p:cNvPicPr>
          <p:nvPr/>
        </p:nvPicPr>
        <p:blipFill>
          <a:blip r:embed="rId5"/>
          <a:stretch>
            <a:fillRect/>
          </a:stretch>
        </p:blipFill>
        <p:spPr>
          <a:xfrm>
            <a:off x="6356732" y="1805134"/>
            <a:ext cx="5295600" cy="5295600"/>
          </a:xfrm>
          <a:prstGeom prst="rect">
            <a:avLst/>
          </a:prstGeom>
        </p:spPr>
      </p:pic>
      <p:pic>
        <p:nvPicPr>
          <p:cNvPr id="15" name="Picture 14" descr="A black and white math symbol&#10;&#10;Description automatically generated with medium confidence">
            <a:extLst>
              <a:ext uri="{FF2B5EF4-FFF2-40B4-BE49-F238E27FC236}">
                <a16:creationId xmlns:a16="http://schemas.microsoft.com/office/drawing/2014/main" id="{2A2E17AC-99D3-5150-377C-CFBB96B99929}"/>
              </a:ext>
            </a:extLst>
          </p:cNvPr>
          <p:cNvPicPr>
            <a:picLocks noChangeAspect="1"/>
          </p:cNvPicPr>
          <p:nvPr/>
        </p:nvPicPr>
        <p:blipFill>
          <a:blip r:embed="rId6"/>
          <a:stretch>
            <a:fillRect/>
          </a:stretch>
        </p:blipFill>
        <p:spPr>
          <a:xfrm>
            <a:off x="5441004" y="5917081"/>
            <a:ext cx="840598" cy="392279"/>
          </a:xfrm>
          <a:prstGeom prst="rect">
            <a:avLst/>
          </a:prstGeom>
        </p:spPr>
      </p:pic>
      <p:pic>
        <p:nvPicPr>
          <p:cNvPr id="17" name="Picture 16" descr="A black and white math symbol&#10;&#10;Description automatically generated">
            <a:extLst>
              <a:ext uri="{FF2B5EF4-FFF2-40B4-BE49-F238E27FC236}">
                <a16:creationId xmlns:a16="http://schemas.microsoft.com/office/drawing/2014/main" id="{49B20B52-C236-9A7B-8503-B525042FF9E6}"/>
              </a:ext>
            </a:extLst>
          </p:cNvPr>
          <p:cNvPicPr>
            <a:picLocks noChangeAspect="1"/>
          </p:cNvPicPr>
          <p:nvPr/>
        </p:nvPicPr>
        <p:blipFill>
          <a:blip r:embed="rId7"/>
          <a:stretch>
            <a:fillRect/>
          </a:stretch>
        </p:blipFill>
        <p:spPr>
          <a:xfrm>
            <a:off x="5467831" y="5909955"/>
            <a:ext cx="762142" cy="392279"/>
          </a:xfrm>
          <a:prstGeom prst="rect">
            <a:avLst/>
          </a:prstGeom>
        </p:spPr>
      </p:pic>
      <p:pic>
        <p:nvPicPr>
          <p:cNvPr id="20" name="Picture 19" descr="A black number and a point&#10;&#10;Description automatically generated with medium confidence">
            <a:extLst>
              <a:ext uri="{FF2B5EF4-FFF2-40B4-BE49-F238E27FC236}">
                <a16:creationId xmlns:a16="http://schemas.microsoft.com/office/drawing/2014/main" id="{57991645-A73C-D214-BB2C-7CFA43C1F1CC}"/>
              </a:ext>
            </a:extLst>
          </p:cNvPr>
          <p:cNvPicPr>
            <a:picLocks noChangeAspect="1"/>
          </p:cNvPicPr>
          <p:nvPr/>
        </p:nvPicPr>
        <p:blipFill>
          <a:blip r:embed="rId8"/>
          <a:stretch>
            <a:fillRect/>
          </a:stretch>
        </p:blipFill>
        <p:spPr>
          <a:xfrm>
            <a:off x="5452422" y="5955160"/>
            <a:ext cx="799297" cy="361326"/>
          </a:xfrm>
          <a:prstGeom prst="rect">
            <a:avLst/>
          </a:prstGeom>
        </p:spPr>
      </p:pic>
      <p:pic>
        <p:nvPicPr>
          <p:cNvPr id="21" name="Picture 20">
            <a:extLst>
              <a:ext uri="{FF2B5EF4-FFF2-40B4-BE49-F238E27FC236}">
                <a16:creationId xmlns:a16="http://schemas.microsoft.com/office/drawing/2014/main" id="{C34BB5B9-0DA9-D963-FD7E-ED28402418B0}"/>
              </a:ext>
            </a:extLst>
          </p:cNvPr>
          <p:cNvPicPr>
            <a:picLocks noChangeAspect="1"/>
          </p:cNvPicPr>
          <p:nvPr/>
        </p:nvPicPr>
        <p:blipFill>
          <a:blip r:embed="rId9"/>
          <a:stretch>
            <a:fillRect/>
          </a:stretch>
        </p:blipFill>
        <p:spPr>
          <a:xfrm>
            <a:off x="6267128" y="1700121"/>
            <a:ext cx="5400613" cy="5400613"/>
          </a:xfrm>
          <a:prstGeom prst="rect">
            <a:avLst/>
          </a:prstGeom>
        </p:spPr>
      </p:pic>
      <p:sp>
        <p:nvSpPr>
          <p:cNvPr id="22" name="Rectangle 21">
            <a:extLst>
              <a:ext uri="{FF2B5EF4-FFF2-40B4-BE49-F238E27FC236}">
                <a16:creationId xmlns:a16="http://schemas.microsoft.com/office/drawing/2014/main" id="{81514C0B-ACB5-CE5D-FEA5-6524F4A24001}"/>
              </a:ext>
            </a:extLst>
          </p:cNvPr>
          <p:cNvSpPr/>
          <p:nvPr/>
        </p:nvSpPr>
        <p:spPr>
          <a:xfrm>
            <a:off x="498834" y="4210757"/>
            <a:ext cx="4417912" cy="2510142"/>
          </a:xfrm>
          <a:prstGeom prst="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
        <p:nvSpPr>
          <p:cNvPr id="23" name="Rectangle 22">
            <a:extLst>
              <a:ext uri="{FF2B5EF4-FFF2-40B4-BE49-F238E27FC236}">
                <a16:creationId xmlns:a16="http://schemas.microsoft.com/office/drawing/2014/main" id="{2896A031-5DE1-C665-47A3-491CB5C6C151}"/>
              </a:ext>
            </a:extLst>
          </p:cNvPr>
          <p:cNvSpPr/>
          <p:nvPr/>
        </p:nvSpPr>
        <p:spPr>
          <a:xfrm>
            <a:off x="6283045" y="4200695"/>
            <a:ext cx="4342620" cy="2520203"/>
          </a:xfrm>
          <a:prstGeom prst="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
        <p:nvSpPr>
          <p:cNvPr id="24" name="Oval 23">
            <a:extLst>
              <a:ext uri="{FF2B5EF4-FFF2-40B4-BE49-F238E27FC236}">
                <a16:creationId xmlns:a16="http://schemas.microsoft.com/office/drawing/2014/main" id="{0EC6775F-E6F3-1E2F-B151-7D3158C6C7F1}"/>
              </a:ext>
            </a:extLst>
          </p:cNvPr>
          <p:cNvSpPr/>
          <p:nvPr/>
        </p:nvSpPr>
        <p:spPr>
          <a:xfrm>
            <a:off x="7371644" y="3578578"/>
            <a:ext cx="395112" cy="304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CCB7A9C9-61C2-7135-CACB-AC1507FEC82B}"/>
              </a:ext>
            </a:extLst>
          </p:cNvPr>
          <p:cNvSpPr/>
          <p:nvPr/>
        </p:nvSpPr>
        <p:spPr>
          <a:xfrm>
            <a:off x="1648178" y="3629357"/>
            <a:ext cx="349955" cy="304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EA249ED4-2FE7-64DF-6B01-FD3FA01B497B}"/>
              </a:ext>
            </a:extLst>
          </p:cNvPr>
          <p:cNvSpPr/>
          <p:nvPr/>
        </p:nvSpPr>
        <p:spPr>
          <a:xfrm>
            <a:off x="7936089" y="2856089"/>
            <a:ext cx="327378" cy="28222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F51142ED-5676-CFCB-B300-B13824854417}"/>
              </a:ext>
            </a:extLst>
          </p:cNvPr>
          <p:cNvSpPr/>
          <p:nvPr/>
        </p:nvSpPr>
        <p:spPr>
          <a:xfrm>
            <a:off x="2156178" y="2879697"/>
            <a:ext cx="338666" cy="32982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B6B7AD6-6CE8-A1EA-16DE-97A1E43EFF18}"/>
              </a:ext>
            </a:extLst>
          </p:cNvPr>
          <p:cNvSpPr txBox="1"/>
          <p:nvPr/>
        </p:nvSpPr>
        <p:spPr>
          <a:xfrm>
            <a:off x="9970968" y="6604084"/>
            <a:ext cx="2284600" cy="253916"/>
          </a:xfrm>
          <a:prstGeom prst="rect">
            <a:avLst/>
          </a:prstGeom>
          <a:noFill/>
        </p:spPr>
        <p:txBody>
          <a:bodyPr wrap="none" rtlCol="0">
            <a:spAutoFit/>
          </a:bodyPr>
          <a:lstStyle/>
          <a:p>
            <a:r>
              <a:rPr lang="en-US" sz="1050" dirty="0"/>
              <a:t>Jonauskaite, Epicoco et al. (in revision)</a:t>
            </a:r>
          </a:p>
        </p:txBody>
      </p:sp>
    </p:spTree>
    <p:extLst>
      <p:ext uri="{BB962C8B-B14F-4D97-AF65-F5344CB8AC3E}">
        <p14:creationId xmlns:p14="http://schemas.microsoft.com/office/powerpoint/2010/main" val="146262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p:tgtEl>
                                          <p:spTgt spid="17"/>
                                        </p:tgtEl>
                                        <p:attrNameLst>
                                          <p:attrName>ppt_y</p:attrName>
                                        </p:attrNameLst>
                                      </p:cBhvr>
                                      <p:tavLst>
                                        <p:tav tm="0">
                                          <p:val>
                                            <p:strVal val="#ppt_y+#ppt_h*1.125000"/>
                                          </p:val>
                                        </p:tav>
                                        <p:tav tm="100000">
                                          <p:val>
                                            <p:strVal val="#ppt_y"/>
                                          </p:val>
                                        </p:tav>
                                      </p:tavLst>
                                    </p:anim>
                                    <p:animEffect transition="in" filter="wipe(up)">
                                      <p:cBhvr>
                                        <p:cTn id="18" dur="500"/>
                                        <p:tgtEl>
                                          <p:spTgt spid="17"/>
                                        </p:tgtEl>
                                      </p:cBhvr>
                                    </p:animEffect>
                                  </p:childTnLst>
                                </p:cTn>
                              </p:par>
                              <p:par>
                                <p:cTn id="19" presetID="1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ppt_y</p:attrName>
                                        </p:attrNameLst>
                                      </p:cBhvr>
                                      <p:tavLst>
                                        <p:tav tm="0">
                                          <p:val>
                                            <p:strVal val="#ppt_y+#ppt_h*1.125000"/>
                                          </p:val>
                                        </p:tav>
                                        <p:tav tm="100000">
                                          <p:val>
                                            <p:strVal val="#ppt_y"/>
                                          </p:val>
                                        </p:tav>
                                      </p:tavLst>
                                    </p:anim>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cTn>
                              </p:par>
                              <p:par>
                                <p:cTn id="29" presetID="1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p:tgtEl>
                                          <p:spTgt spid="20"/>
                                        </p:tgtEl>
                                        <p:attrNameLst>
                                          <p:attrName>ppt_y</p:attrName>
                                        </p:attrNameLst>
                                      </p:cBhvr>
                                      <p:tavLst>
                                        <p:tav tm="0">
                                          <p:val>
                                            <p:strVal val="#ppt_y+#ppt_h*1.125000"/>
                                          </p:val>
                                        </p:tav>
                                        <p:tav tm="100000">
                                          <p:val>
                                            <p:strVal val="#ppt_y"/>
                                          </p:val>
                                        </p:tav>
                                      </p:tavLst>
                                    </p:anim>
                                    <p:animEffect transition="in" filter="wipe(up)">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p:tgtEl>
                                          <p:spTgt spid="23"/>
                                        </p:tgtEl>
                                        <p:attrNameLst>
                                          <p:attrName>ppt_y</p:attrName>
                                        </p:attrNameLst>
                                      </p:cBhvr>
                                      <p:tavLst>
                                        <p:tav tm="0">
                                          <p:val>
                                            <p:strVal val="#ppt_y+#ppt_h*1.125000"/>
                                          </p:val>
                                        </p:tav>
                                        <p:tav tm="100000">
                                          <p:val>
                                            <p:strVal val="#ppt_y"/>
                                          </p:val>
                                        </p:tav>
                                      </p:tavLst>
                                    </p:anim>
                                    <p:animEffect transition="in" filter="wipe(up)">
                                      <p:cBhvr>
                                        <p:cTn id="38" dur="500"/>
                                        <p:tgtEl>
                                          <p:spTgt spid="23"/>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p:tgtEl>
                                          <p:spTgt spid="22"/>
                                        </p:tgtEl>
                                        <p:attrNameLst>
                                          <p:attrName>ppt_y</p:attrName>
                                        </p:attrNameLst>
                                      </p:cBhvr>
                                      <p:tavLst>
                                        <p:tav tm="0">
                                          <p:val>
                                            <p:strVal val="#ppt_y+#ppt_h*1.125000"/>
                                          </p:val>
                                        </p:tav>
                                        <p:tav tm="100000">
                                          <p:val>
                                            <p:strVal val="#ppt_y"/>
                                          </p:val>
                                        </p:tav>
                                      </p:tavLst>
                                    </p:anim>
                                    <p:animEffect transition="in" filter="wipe(up)">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p:tgtEl>
                                          <p:spTgt spid="24"/>
                                        </p:tgtEl>
                                        <p:attrNameLst>
                                          <p:attrName>ppt_y</p:attrName>
                                        </p:attrNameLst>
                                      </p:cBhvr>
                                      <p:tavLst>
                                        <p:tav tm="0">
                                          <p:val>
                                            <p:strVal val="#ppt_y+#ppt_h*1.125000"/>
                                          </p:val>
                                        </p:tav>
                                        <p:tav tm="100000">
                                          <p:val>
                                            <p:strVal val="#ppt_y"/>
                                          </p:val>
                                        </p:tav>
                                      </p:tavLst>
                                    </p:anim>
                                    <p:animEffect transition="in" filter="wipe(up)">
                                      <p:cBhvr>
                                        <p:cTn id="48" dur="500"/>
                                        <p:tgtEl>
                                          <p:spTgt spid="24"/>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p:tgtEl>
                                          <p:spTgt spid="26"/>
                                        </p:tgtEl>
                                        <p:attrNameLst>
                                          <p:attrName>ppt_y</p:attrName>
                                        </p:attrNameLst>
                                      </p:cBhvr>
                                      <p:tavLst>
                                        <p:tav tm="0">
                                          <p:val>
                                            <p:strVal val="#ppt_y+#ppt_h*1.125000"/>
                                          </p:val>
                                        </p:tav>
                                        <p:tav tm="100000">
                                          <p:val>
                                            <p:strVal val="#ppt_y"/>
                                          </p:val>
                                        </p:tav>
                                      </p:tavLst>
                                    </p:anim>
                                    <p:animEffect transition="in" filter="wipe(up)">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p:tgtEl>
                                          <p:spTgt spid="27"/>
                                        </p:tgtEl>
                                        <p:attrNameLst>
                                          <p:attrName>ppt_y</p:attrName>
                                        </p:attrNameLst>
                                      </p:cBhvr>
                                      <p:tavLst>
                                        <p:tav tm="0">
                                          <p:val>
                                            <p:strVal val="#ppt_y+#ppt_h*1.125000"/>
                                          </p:val>
                                        </p:tav>
                                        <p:tav tm="100000">
                                          <p:val>
                                            <p:strVal val="#ppt_y"/>
                                          </p:val>
                                        </p:tav>
                                      </p:tavLst>
                                    </p:anim>
                                    <p:animEffect transition="in" filter="wipe(up)">
                                      <p:cBhvr>
                                        <p:cTn id="58" dur="500"/>
                                        <p:tgtEl>
                                          <p:spTgt spid="27"/>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p:tgtEl>
                                          <p:spTgt spid="28"/>
                                        </p:tgtEl>
                                        <p:attrNameLst>
                                          <p:attrName>ppt_y</p:attrName>
                                        </p:attrNameLst>
                                      </p:cBhvr>
                                      <p:tavLst>
                                        <p:tav tm="0">
                                          <p:val>
                                            <p:strVal val="#ppt_y+#ppt_h*1.125000"/>
                                          </p:val>
                                        </p:tav>
                                        <p:tav tm="100000">
                                          <p:val>
                                            <p:strVal val="#ppt_y"/>
                                          </p:val>
                                        </p:tav>
                                      </p:tavLst>
                                    </p:anim>
                                    <p:animEffect transition="in" filter="wipe(up)">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6"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2C7402-8068-2973-96C6-A2244B409F45}"/>
              </a:ext>
            </a:extLst>
          </p:cNvPr>
          <p:cNvSpPr>
            <a:spLocks noGrp="1"/>
          </p:cNvSpPr>
          <p:nvPr>
            <p:ph type="title"/>
          </p:nvPr>
        </p:nvSpPr>
        <p:spPr>
          <a:xfrm>
            <a:off x="1115568" y="548640"/>
            <a:ext cx="10168128" cy="1179576"/>
          </a:xfrm>
        </p:spPr>
        <p:txBody>
          <a:bodyPr>
            <a:normAutofit fontScale="90000"/>
          </a:bodyPr>
          <a:lstStyle/>
          <a:p>
            <a:pPr algn="ctr"/>
            <a:r>
              <a:rPr lang="en-GB" sz="4000" b="1" dirty="0">
                <a:solidFill>
                  <a:schemeClr val="accent2">
                    <a:lumMod val="75000"/>
                  </a:schemeClr>
                </a:solidFill>
              </a:rPr>
              <a:t>COLOUR-EMOTION ASSOCIATIONS: WHAT DO WE KNOW?</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8" name="Content Placeholder 3" descr="Chart, treemap chart&#10;&#10;Description automatically generated">
            <a:extLst>
              <a:ext uri="{FF2B5EF4-FFF2-40B4-BE49-F238E27FC236}">
                <a16:creationId xmlns:a16="http://schemas.microsoft.com/office/drawing/2014/main" id="{75AD5F37-87B9-FD56-9052-A098DF4E3DFF}"/>
              </a:ext>
            </a:extLst>
          </p:cNvPr>
          <p:cNvPicPr>
            <a:picLocks noGrp="1" noChangeAspect="1"/>
          </p:cNvPicPr>
          <p:nvPr>
            <p:ph idx="1"/>
          </p:nvPr>
        </p:nvPicPr>
        <p:blipFill rotWithShape="1">
          <a:blip r:embed="rId3"/>
          <a:srcRect/>
          <a:stretch/>
        </p:blipFill>
        <p:spPr>
          <a:xfrm>
            <a:off x="1819251" y="2209417"/>
            <a:ext cx="8553498" cy="4456153"/>
          </a:xfrm>
        </p:spPr>
      </p:pic>
      <p:sp>
        <p:nvSpPr>
          <p:cNvPr id="20" name="TextBox 19">
            <a:extLst>
              <a:ext uri="{FF2B5EF4-FFF2-40B4-BE49-F238E27FC236}">
                <a16:creationId xmlns:a16="http://schemas.microsoft.com/office/drawing/2014/main" id="{74322615-734B-3BBF-29EC-6602EE074E17}"/>
              </a:ext>
            </a:extLst>
          </p:cNvPr>
          <p:cNvSpPr txBox="1"/>
          <p:nvPr/>
        </p:nvSpPr>
        <p:spPr>
          <a:xfrm>
            <a:off x="10457469" y="6534765"/>
            <a:ext cx="1649811" cy="261610"/>
          </a:xfrm>
          <a:prstGeom prst="rect">
            <a:avLst/>
          </a:prstGeom>
          <a:noFill/>
        </p:spPr>
        <p:txBody>
          <a:bodyPr wrap="none" rtlCol="0">
            <a:spAutoFit/>
          </a:bodyPr>
          <a:lstStyle/>
          <a:p>
            <a:r>
              <a:rPr lang="en-US" sz="1100" dirty="0"/>
              <a:t>Jonauskaite et al. (2020b)</a:t>
            </a:r>
          </a:p>
        </p:txBody>
      </p:sp>
      <p:sp>
        <p:nvSpPr>
          <p:cNvPr id="21" name="TextBox 20">
            <a:extLst>
              <a:ext uri="{FF2B5EF4-FFF2-40B4-BE49-F238E27FC236}">
                <a16:creationId xmlns:a16="http://schemas.microsoft.com/office/drawing/2014/main" id="{336AE0AD-B217-E590-A09F-15F20F57DE87}"/>
              </a:ext>
            </a:extLst>
          </p:cNvPr>
          <p:cNvSpPr txBox="1"/>
          <p:nvPr/>
        </p:nvSpPr>
        <p:spPr>
          <a:xfrm>
            <a:off x="5937956" y="5909250"/>
            <a:ext cx="891822" cy="400110"/>
          </a:xfrm>
          <a:prstGeom prst="rect">
            <a:avLst/>
          </a:prstGeom>
          <a:noFill/>
        </p:spPr>
        <p:txBody>
          <a:bodyPr wrap="square" rtlCol="0">
            <a:spAutoFit/>
          </a:bodyPr>
          <a:lstStyle/>
          <a:p>
            <a:r>
              <a:rPr lang="en-GB" sz="2000" i="1" dirty="0"/>
              <a:t>r </a:t>
            </a:r>
            <a:r>
              <a:rPr lang="en-GB" sz="2000" dirty="0"/>
              <a:t>= .82</a:t>
            </a:r>
            <a:endParaRPr lang="en-GB" sz="2000" i="1" dirty="0"/>
          </a:p>
        </p:txBody>
      </p:sp>
      <p:sp>
        <p:nvSpPr>
          <p:cNvPr id="22" name="Oval 21">
            <a:extLst>
              <a:ext uri="{FF2B5EF4-FFF2-40B4-BE49-F238E27FC236}">
                <a16:creationId xmlns:a16="http://schemas.microsoft.com/office/drawing/2014/main" id="{68C3FCB3-3D09-B897-F358-F62C8D92C235}"/>
              </a:ext>
            </a:extLst>
          </p:cNvPr>
          <p:cNvSpPr/>
          <p:nvPr/>
        </p:nvSpPr>
        <p:spPr>
          <a:xfrm>
            <a:off x="2891790" y="5566350"/>
            <a:ext cx="365760" cy="3429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855E8EB7-6030-8216-2C11-214AF884309C}"/>
              </a:ext>
            </a:extLst>
          </p:cNvPr>
          <p:cNvSpPr/>
          <p:nvPr/>
        </p:nvSpPr>
        <p:spPr>
          <a:xfrm>
            <a:off x="7467600" y="5600580"/>
            <a:ext cx="365760" cy="34290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D2CFAF3-13F7-5A08-9637-710A5DA3915A}"/>
              </a:ext>
            </a:extLst>
          </p:cNvPr>
          <p:cNvSpPr/>
          <p:nvPr/>
        </p:nvSpPr>
        <p:spPr>
          <a:xfrm>
            <a:off x="5390707" y="4253023"/>
            <a:ext cx="255181" cy="1656227"/>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808D9B0-2A6F-34C4-CDBD-E56A24D77268}"/>
              </a:ext>
            </a:extLst>
          </p:cNvPr>
          <p:cNvSpPr/>
          <p:nvPr/>
        </p:nvSpPr>
        <p:spPr>
          <a:xfrm>
            <a:off x="9944987" y="4253022"/>
            <a:ext cx="255181" cy="1656227"/>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6982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ppt_y</p:attrName>
                                        </p:attrNameLst>
                                      </p:cBhvr>
                                      <p:tavLst>
                                        <p:tav tm="0">
                                          <p:val>
                                            <p:strVal val="#ppt_y+#ppt_h*1.125000"/>
                                          </p:val>
                                        </p:tav>
                                        <p:tav tm="100000">
                                          <p:val>
                                            <p:strVal val="#ppt_y"/>
                                          </p:val>
                                        </p:tav>
                                      </p:tavLst>
                                    </p:anim>
                                    <p:animEffect transition="in" filter="wipe(up)">
                                      <p:cBhvr>
                                        <p:cTn id="14" dur="500"/>
                                        <p:tgtEl>
                                          <p:spTgt spid="22"/>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p:tgtEl>
                                          <p:spTgt spid="23"/>
                                        </p:tgtEl>
                                        <p:attrNameLst>
                                          <p:attrName>ppt_y</p:attrName>
                                        </p:attrNameLst>
                                      </p:cBhvr>
                                      <p:tavLst>
                                        <p:tav tm="0">
                                          <p:val>
                                            <p:strVal val="#ppt_y+#ppt_h*1.125000"/>
                                          </p:val>
                                        </p:tav>
                                        <p:tav tm="100000">
                                          <p:val>
                                            <p:strVal val="#ppt_y"/>
                                          </p:val>
                                        </p:tav>
                                      </p:tavLst>
                                    </p:anim>
                                    <p:animEffect transition="in" filter="wipe(up)">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p:tgtEl>
                                          <p:spTgt spid="25"/>
                                        </p:tgtEl>
                                        <p:attrNameLst>
                                          <p:attrName>ppt_y</p:attrName>
                                        </p:attrNameLst>
                                      </p:cBhvr>
                                      <p:tavLst>
                                        <p:tav tm="0">
                                          <p:val>
                                            <p:strVal val="#ppt_y+#ppt_h*1.125000"/>
                                          </p:val>
                                        </p:tav>
                                        <p:tav tm="100000">
                                          <p:val>
                                            <p:strVal val="#ppt_y"/>
                                          </p:val>
                                        </p:tav>
                                      </p:tavLst>
                                    </p:anim>
                                    <p:animEffect transition="in" filter="wipe(up)">
                                      <p:cBhvr>
                                        <p:cTn id="24" dur="500"/>
                                        <p:tgtEl>
                                          <p:spTgt spid="25"/>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p:tgtEl>
                                          <p:spTgt spid="24"/>
                                        </p:tgtEl>
                                        <p:attrNameLst>
                                          <p:attrName>ppt_y</p:attrName>
                                        </p:attrNameLst>
                                      </p:cBhvr>
                                      <p:tavLst>
                                        <p:tav tm="0">
                                          <p:val>
                                            <p:strVal val="#ppt_y+#ppt_h*1.125000"/>
                                          </p:val>
                                        </p:tav>
                                        <p:tav tm="100000">
                                          <p:val>
                                            <p:strVal val="#ppt_y"/>
                                          </p:val>
                                        </p:tav>
                                      </p:tavLst>
                                    </p:anim>
                                    <p:animEffect transition="in" filter="wipe(up)">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2C7402-8068-2973-96C6-A2244B409F45}"/>
              </a:ext>
            </a:extLst>
          </p:cNvPr>
          <p:cNvSpPr>
            <a:spLocks noGrp="1"/>
          </p:cNvSpPr>
          <p:nvPr>
            <p:ph type="title"/>
          </p:nvPr>
        </p:nvSpPr>
        <p:spPr>
          <a:xfrm>
            <a:off x="1115568" y="548640"/>
            <a:ext cx="10168128" cy="1179576"/>
          </a:xfrm>
        </p:spPr>
        <p:txBody>
          <a:bodyPr>
            <a:normAutofit/>
          </a:bodyPr>
          <a:lstStyle/>
          <a:p>
            <a:pPr algn="ctr"/>
            <a:r>
              <a:rPr lang="en-GB" sz="4000" b="1" dirty="0">
                <a:solidFill>
                  <a:schemeClr val="accent2">
                    <a:lumMod val="75000"/>
                  </a:schemeClr>
                </a:solidFill>
              </a:rPr>
              <a:t>PARTICIPANTS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84238722-7AE9-14BD-0026-A161621A4F03}"/>
              </a:ext>
            </a:extLst>
          </p:cNvPr>
          <p:cNvSpPr txBox="1"/>
          <p:nvPr/>
        </p:nvSpPr>
        <p:spPr>
          <a:xfrm>
            <a:off x="558208" y="2375654"/>
            <a:ext cx="11164400" cy="2767552"/>
          </a:xfrm>
          <a:prstGeom prst="rect">
            <a:avLst/>
          </a:prstGeom>
          <a:noFill/>
        </p:spPr>
        <p:txBody>
          <a:bodyPr wrap="square" rtlCol="0">
            <a:spAutoFit/>
          </a:bodyPr>
          <a:lstStyle/>
          <a:p>
            <a:pPr algn="just">
              <a:lnSpc>
                <a:spcPct val="200000"/>
              </a:lnSpc>
            </a:pPr>
            <a:r>
              <a:rPr lang="en-GB" sz="2400" dirty="0">
                <a:cs typeface="Calibri" panose="020F0502020204030204" pitchFamily="34" charset="0"/>
              </a:rPr>
              <a:t>Compared 20 emotion-colour pairings in three non-colour-blind Swiss samples:</a:t>
            </a:r>
          </a:p>
          <a:p>
            <a:pPr marL="342900" indent="-342900" algn="just">
              <a:lnSpc>
                <a:spcPct val="200000"/>
              </a:lnSpc>
              <a:buAutoNum type="arabicPeriod"/>
            </a:pPr>
            <a:r>
              <a:rPr lang="en-GB" sz="2200" b="1" dirty="0">
                <a:cs typeface="Calibri" panose="020F0502020204030204" pitchFamily="34" charset="0"/>
              </a:rPr>
              <a:t>6-7</a:t>
            </a:r>
            <a:r>
              <a:rPr lang="en-GB" sz="2200" dirty="0">
                <a:cs typeface="Calibri" panose="020F0502020204030204" pitchFamily="34" charset="0"/>
              </a:rPr>
              <a:t> years old children (</a:t>
            </a:r>
            <a:r>
              <a:rPr lang="en-GB" sz="2200" i="1" dirty="0">
                <a:effectLst/>
                <a:ea typeface="Calibri" panose="020F0502020204030204" pitchFamily="34" charset="0"/>
                <a:cs typeface="Calibri" panose="020F0502020204030204" pitchFamily="34" charset="0"/>
              </a:rPr>
              <a:t>n</a:t>
            </a:r>
            <a:r>
              <a:rPr lang="en-GB" sz="2200" dirty="0">
                <a:effectLst/>
                <a:ea typeface="Calibri" panose="020F0502020204030204" pitchFamily="34" charset="0"/>
                <a:cs typeface="Calibri" panose="020F0502020204030204" pitchFamily="34" charset="0"/>
              </a:rPr>
              <a:t> = 33, 12 females)</a:t>
            </a:r>
          </a:p>
          <a:p>
            <a:pPr marL="342900" indent="-342900" algn="just">
              <a:lnSpc>
                <a:spcPct val="200000"/>
              </a:lnSpc>
              <a:buAutoNum type="arabicPeriod"/>
            </a:pPr>
            <a:r>
              <a:rPr lang="en-GB" sz="2200" b="1" dirty="0">
                <a:cs typeface="Calibri" panose="020F0502020204030204" pitchFamily="34" charset="0"/>
              </a:rPr>
              <a:t>11-12</a:t>
            </a:r>
            <a:r>
              <a:rPr lang="en-GB" sz="2200" dirty="0">
                <a:cs typeface="Calibri" panose="020F0502020204030204" pitchFamily="34" charset="0"/>
              </a:rPr>
              <a:t> years old children (</a:t>
            </a:r>
            <a:r>
              <a:rPr lang="en-GB" sz="2200" i="1" dirty="0">
                <a:effectLst/>
                <a:ea typeface="Calibri" panose="020F0502020204030204" pitchFamily="34" charset="0"/>
                <a:cs typeface="Calibri" panose="020F0502020204030204" pitchFamily="34" charset="0"/>
              </a:rPr>
              <a:t>n</a:t>
            </a:r>
            <a:r>
              <a:rPr lang="en-GB" sz="2200" dirty="0">
                <a:effectLst/>
                <a:ea typeface="Calibri" panose="020F0502020204030204" pitchFamily="34" charset="0"/>
                <a:cs typeface="Calibri" panose="020F0502020204030204" pitchFamily="34" charset="0"/>
              </a:rPr>
              <a:t> = 30, 14 females)</a:t>
            </a:r>
          </a:p>
          <a:p>
            <a:pPr marL="342900" indent="-342900" algn="just">
              <a:lnSpc>
                <a:spcPct val="200000"/>
              </a:lnSpc>
              <a:buAutoNum type="arabicPeriod"/>
            </a:pPr>
            <a:r>
              <a:rPr lang="en-GB" sz="2200" b="1" dirty="0">
                <a:cs typeface="Calibri" panose="020F0502020204030204" pitchFamily="34" charset="0"/>
              </a:rPr>
              <a:t>18-32</a:t>
            </a:r>
            <a:r>
              <a:rPr lang="en-GB" sz="2200" dirty="0">
                <a:cs typeface="Calibri" panose="020F0502020204030204" pitchFamily="34" charset="0"/>
              </a:rPr>
              <a:t> years old adults (</a:t>
            </a:r>
            <a:r>
              <a:rPr lang="en-GB" sz="2200" i="1" dirty="0">
                <a:effectLst/>
                <a:ea typeface="Calibri" panose="020F0502020204030204" pitchFamily="34" charset="0"/>
                <a:cs typeface="Calibri" panose="020F0502020204030204" pitchFamily="34" charset="0"/>
              </a:rPr>
              <a:t>n</a:t>
            </a:r>
            <a:r>
              <a:rPr lang="en-GB" sz="2200" dirty="0">
                <a:effectLst/>
                <a:ea typeface="Calibri" panose="020F0502020204030204" pitchFamily="34" charset="0"/>
                <a:cs typeface="Calibri" panose="020F0502020204030204" pitchFamily="34" charset="0"/>
              </a:rPr>
              <a:t> = 63, 51 females)</a:t>
            </a:r>
            <a:endParaRPr lang="en-GB" sz="2200" dirty="0">
              <a:cs typeface="Calibri" panose="020F0502020204030204" pitchFamily="34" charset="0"/>
            </a:endParaRPr>
          </a:p>
        </p:txBody>
      </p:sp>
      <p:pic>
        <p:nvPicPr>
          <p:cNvPr id="6" name="Graphic 5" descr="Badge Question Mark outline">
            <a:extLst>
              <a:ext uri="{FF2B5EF4-FFF2-40B4-BE49-F238E27FC236}">
                <a16:creationId xmlns:a16="http://schemas.microsoft.com/office/drawing/2014/main" id="{03AA2A4C-2407-25C2-6F51-92655DD95E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200" y="5465664"/>
            <a:ext cx="914400" cy="914400"/>
          </a:xfrm>
          <a:prstGeom prst="rect">
            <a:avLst/>
          </a:prstGeom>
        </p:spPr>
      </p:pic>
      <p:sp>
        <p:nvSpPr>
          <p:cNvPr id="11" name="TextBox 10">
            <a:extLst>
              <a:ext uri="{FF2B5EF4-FFF2-40B4-BE49-F238E27FC236}">
                <a16:creationId xmlns:a16="http://schemas.microsoft.com/office/drawing/2014/main" id="{F2FD6838-A02A-B4D6-F1EE-E11B8C4D6D45}"/>
              </a:ext>
            </a:extLst>
          </p:cNvPr>
          <p:cNvSpPr txBox="1"/>
          <p:nvPr/>
        </p:nvSpPr>
        <p:spPr>
          <a:xfrm>
            <a:off x="1369414" y="5539919"/>
            <a:ext cx="10353194" cy="769441"/>
          </a:xfrm>
          <a:prstGeom prst="rect">
            <a:avLst/>
          </a:prstGeom>
          <a:noFill/>
        </p:spPr>
        <p:txBody>
          <a:bodyPr wrap="square" rtlCol="0">
            <a:spAutoFit/>
          </a:bodyPr>
          <a:lstStyle/>
          <a:p>
            <a:r>
              <a:rPr lang="en-GB" sz="2200" dirty="0"/>
              <a:t>How well is conceptual knowledge established for colour-emotion pairings, </a:t>
            </a:r>
          </a:p>
          <a:p>
            <a:r>
              <a:rPr lang="en-GB" sz="2200" dirty="0"/>
              <a:t>when comparing two groups of children and adults?</a:t>
            </a:r>
          </a:p>
        </p:txBody>
      </p:sp>
    </p:spTree>
    <p:extLst>
      <p:ext uri="{BB962C8B-B14F-4D97-AF65-F5344CB8AC3E}">
        <p14:creationId xmlns:p14="http://schemas.microsoft.com/office/powerpoint/2010/main" val="178592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2C7402-8068-2973-96C6-A2244B409F45}"/>
              </a:ext>
            </a:extLst>
          </p:cNvPr>
          <p:cNvSpPr>
            <a:spLocks noGrp="1"/>
          </p:cNvSpPr>
          <p:nvPr>
            <p:ph type="title"/>
          </p:nvPr>
        </p:nvSpPr>
        <p:spPr>
          <a:xfrm>
            <a:off x="1115568" y="548640"/>
            <a:ext cx="10168128" cy="1179576"/>
          </a:xfrm>
        </p:spPr>
        <p:txBody>
          <a:bodyPr>
            <a:normAutofit/>
          </a:bodyPr>
          <a:lstStyle/>
          <a:p>
            <a:pPr algn="ctr"/>
            <a:r>
              <a:rPr lang="en-GB" sz="4000" b="1" dirty="0">
                <a:solidFill>
                  <a:schemeClr val="accent2">
                    <a:lumMod val="75000"/>
                  </a:schemeClr>
                </a:solidFill>
              </a:rPr>
              <a:t>STUDY DESIGN </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7B7A59D7-5300-04C6-7080-CA1FB195B9D5}"/>
              </a:ext>
            </a:extLst>
          </p:cNvPr>
          <p:cNvSpPr txBox="1"/>
          <p:nvPr/>
        </p:nvSpPr>
        <p:spPr>
          <a:xfrm>
            <a:off x="591254" y="2928949"/>
            <a:ext cx="1958306" cy="3170099"/>
          </a:xfrm>
          <a:prstGeom prst="rect">
            <a:avLst/>
          </a:prstGeom>
          <a:noFill/>
        </p:spPr>
        <p:txBody>
          <a:bodyPr wrap="square" rtlCol="0">
            <a:spAutoFit/>
          </a:bodyPr>
          <a:lstStyle/>
          <a:p>
            <a:r>
              <a:rPr lang="en-US" sz="2000" dirty="0"/>
              <a:t>INTEREST</a:t>
            </a:r>
          </a:p>
          <a:p>
            <a:r>
              <a:rPr lang="en-US" sz="2000" dirty="0"/>
              <a:t>AMUSEMENT</a:t>
            </a:r>
          </a:p>
          <a:p>
            <a:r>
              <a:rPr lang="en-US" sz="2000" dirty="0"/>
              <a:t>PRIDE</a:t>
            </a:r>
          </a:p>
          <a:p>
            <a:r>
              <a:rPr lang="en-US" sz="2000" dirty="0"/>
              <a:t>JOY</a:t>
            </a:r>
          </a:p>
          <a:p>
            <a:r>
              <a:rPr lang="en-US" sz="2000" dirty="0"/>
              <a:t>PLEASURE</a:t>
            </a:r>
          </a:p>
          <a:p>
            <a:r>
              <a:rPr lang="en-US" sz="2000" dirty="0"/>
              <a:t>CONTENTEMENT</a:t>
            </a:r>
          </a:p>
          <a:p>
            <a:r>
              <a:rPr lang="en-US" sz="2000" dirty="0"/>
              <a:t>ADMIRATION</a:t>
            </a:r>
          </a:p>
          <a:p>
            <a:r>
              <a:rPr lang="en-US" sz="2000" dirty="0"/>
              <a:t>LOVE</a:t>
            </a:r>
          </a:p>
          <a:p>
            <a:r>
              <a:rPr lang="en-US" sz="2000" dirty="0"/>
              <a:t>RELIEF</a:t>
            </a:r>
          </a:p>
          <a:p>
            <a:r>
              <a:rPr lang="en-US" sz="2000" dirty="0"/>
              <a:t>COMPASSION</a:t>
            </a:r>
          </a:p>
        </p:txBody>
      </p:sp>
      <p:sp>
        <p:nvSpPr>
          <p:cNvPr id="7" name="TextBox 6">
            <a:extLst>
              <a:ext uri="{FF2B5EF4-FFF2-40B4-BE49-F238E27FC236}">
                <a16:creationId xmlns:a16="http://schemas.microsoft.com/office/drawing/2014/main" id="{29F9CB87-FB15-C1B4-3478-EA27870F1BE6}"/>
              </a:ext>
            </a:extLst>
          </p:cNvPr>
          <p:cNvSpPr txBox="1"/>
          <p:nvPr/>
        </p:nvSpPr>
        <p:spPr>
          <a:xfrm>
            <a:off x="2532785" y="2928948"/>
            <a:ext cx="2077155" cy="3170099"/>
          </a:xfrm>
          <a:prstGeom prst="rect">
            <a:avLst/>
          </a:prstGeom>
          <a:noFill/>
        </p:spPr>
        <p:txBody>
          <a:bodyPr wrap="square" rtlCol="0">
            <a:spAutoFit/>
          </a:bodyPr>
          <a:lstStyle/>
          <a:p>
            <a:r>
              <a:rPr lang="en-US" sz="2000" dirty="0"/>
              <a:t>ANGER</a:t>
            </a:r>
          </a:p>
          <a:p>
            <a:r>
              <a:rPr lang="en-US" sz="2000" dirty="0"/>
              <a:t>HATE</a:t>
            </a:r>
          </a:p>
          <a:p>
            <a:r>
              <a:rPr lang="en-US" sz="2000" dirty="0"/>
              <a:t>CONTEMPT</a:t>
            </a:r>
          </a:p>
          <a:p>
            <a:r>
              <a:rPr lang="en-US" sz="2000" dirty="0"/>
              <a:t>DISGUST</a:t>
            </a:r>
          </a:p>
          <a:p>
            <a:r>
              <a:rPr lang="en-US" sz="2000" dirty="0"/>
              <a:t>FEAR</a:t>
            </a:r>
          </a:p>
          <a:p>
            <a:r>
              <a:rPr lang="en-US" sz="2000" dirty="0"/>
              <a:t>DISAPPOINTMENT</a:t>
            </a:r>
          </a:p>
          <a:p>
            <a:r>
              <a:rPr lang="en-US" sz="2000" dirty="0"/>
              <a:t>SHAME</a:t>
            </a:r>
          </a:p>
          <a:p>
            <a:r>
              <a:rPr lang="en-US" sz="2000" dirty="0"/>
              <a:t>REGRET</a:t>
            </a:r>
          </a:p>
          <a:p>
            <a:r>
              <a:rPr lang="en-US" sz="2000" dirty="0"/>
              <a:t>GUILT</a:t>
            </a:r>
          </a:p>
          <a:p>
            <a:r>
              <a:rPr lang="en-US" sz="2000" dirty="0"/>
              <a:t>SADNESS</a:t>
            </a:r>
          </a:p>
        </p:txBody>
      </p:sp>
      <p:pic>
        <p:nvPicPr>
          <p:cNvPr id="9" name="Graphic 8" descr="Confused person with solid fill">
            <a:extLst>
              <a:ext uri="{FF2B5EF4-FFF2-40B4-BE49-F238E27FC236}">
                <a16:creationId xmlns:a16="http://schemas.microsoft.com/office/drawing/2014/main" id="{5755B643-EE72-F559-A264-F2E9F2107B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3503" y="3834509"/>
            <a:ext cx="2294432" cy="2294432"/>
          </a:xfrm>
          <a:prstGeom prst="rect">
            <a:avLst/>
          </a:prstGeom>
        </p:spPr>
      </p:pic>
      <p:sp>
        <p:nvSpPr>
          <p:cNvPr id="11" name="Cloud Callout 10">
            <a:extLst>
              <a:ext uri="{FF2B5EF4-FFF2-40B4-BE49-F238E27FC236}">
                <a16:creationId xmlns:a16="http://schemas.microsoft.com/office/drawing/2014/main" id="{9B0D2586-79CF-BD59-9EE1-C9B8286F3B77}"/>
              </a:ext>
            </a:extLst>
          </p:cNvPr>
          <p:cNvSpPr/>
          <p:nvPr/>
        </p:nvSpPr>
        <p:spPr>
          <a:xfrm>
            <a:off x="5082345" y="2107321"/>
            <a:ext cx="3024998" cy="1534466"/>
          </a:xfrm>
          <a:prstGeom prst="cloudCallou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What colour do I associate with this </a:t>
            </a:r>
            <a:r>
              <a:rPr lang="en-GB" i="1" dirty="0"/>
              <a:t>emotion term?</a:t>
            </a:r>
            <a:r>
              <a:rPr lang="en-GB" dirty="0"/>
              <a:t>        </a:t>
            </a:r>
          </a:p>
        </p:txBody>
      </p:sp>
      <p:pic>
        <p:nvPicPr>
          <p:cNvPr id="13" name="Graphic 12" descr="Monitor outline">
            <a:extLst>
              <a:ext uri="{FF2B5EF4-FFF2-40B4-BE49-F238E27FC236}">
                <a16:creationId xmlns:a16="http://schemas.microsoft.com/office/drawing/2014/main" id="{A2594EB6-9B00-D999-7810-419630FAC5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3613" y="4387605"/>
            <a:ext cx="2018806" cy="2018806"/>
          </a:xfrm>
          <a:prstGeom prst="rect">
            <a:avLst/>
          </a:prstGeom>
        </p:spPr>
      </p:pic>
      <p:sp>
        <p:nvSpPr>
          <p:cNvPr id="15" name="Rectangular Callout 14">
            <a:extLst>
              <a:ext uri="{FF2B5EF4-FFF2-40B4-BE49-F238E27FC236}">
                <a16:creationId xmlns:a16="http://schemas.microsoft.com/office/drawing/2014/main" id="{7A20B28B-1050-F9A8-76E0-D2C495268FD0}"/>
              </a:ext>
            </a:extLst>
          </p:cNvPr>
          <p:cNvSpPr/>
          <p:nvPr/>
        </p:nvSpPr>
        <p:spPr>
          <a:xfrm>
            <a:off x="8871691" y="2255043"/>
            <a:ext cx="2850917" cy="1951092"/>
          </a:xfrm>
          <a:prstGeom prst="wedgeRectCallout">
            <a:avLst>
              <a:gd name="adj1" fmla="val -20833"/>
              <a:gd name="adj2" fmla="val 6655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6" name="Picture 15" descr="Shape, background pattern&#10;&#10;Description automatically generated">
            <a:extLst>
              <a:ext uri="{FF2B5EF4-FFF2-40B4-BE49-F238E27FC236}">
                <a16:creationId xmlns:a16="http://schemas.microsoft.com/office/drawing/2014/main" id="{E4219D2D-C5B2-9C14-5665-B4308EEBA818}"/>
              </a:ext>
            </a:extLst>
          </p:cNvPr>
          <p:cNvPicPr>
            <a:picLocks noChangeAspect="1"/>
          </p:cNvPicPr>
          <p:nvPr/>
        </p:nvPicPr>
        <p:blipFill>
          <a:blip r:embed="rId7"/>
          <a:stretch>
            <a:fillRect/>
          </a:stretch>
        </p:blipFill>
        <p:spPr>
          <a:xfrm>
            <a:off x="8635842" y="4942583"/>
            <a:ext cx="707601" cy="593366"/>
          </a:xfrm>
          <a:prstGeom prst="rect">
            <a:avLst/>
          </a:prstGeom>
        </p:spPr>
      </p:pic>
      <p:pic>
        <p:nvPicPr>
          <p:cNvPr id="17" name="Picture 16" descr="Shape, background pattern&#10;&#10;Description automatically generated">
            <a:extLst>
              <a:ext uri="{FF2B5EF4-FFF2-40B4-BE49-F238E27FC236}">
                <a16:creationId xmlns:a16="http://schemas.microsoft.com/office/drawing/2014/main" id="{4A6A5931-9035-BCAC-C86F-78BDF4EE03BE}"/>
              </a:ext>
            </a:extLst>
          </p:cNvPr>
          <p:cNvPicPr>
            <a:picLocks noChangeAspect="1"/>
          </p:cNvPicPr>
          <p:nvPr/>
        </p:nvPicPr>
        <p:blipFill>
          <a:blip r:embed="rId7"/>
          <a:stretch>
            <a:fillRect/>
          </a:stretch>
        </p:blipFill>
        <p:spPr>
          <a:xfrm>
            <a:off x="9039405" y="2436513"/>
            <a:ext cx="665868" cy="558370"/>
          </a:xfrm>
          <a:prstGeom prst="rect">
            <a:avLst/>
          </a:prstGeom>
        </p:spPr>
      </p:pic>
      <p:pic>
        <p:nvPicPr>
          <p:cNvPr id="18" name="Picture 17" descr="Shape, background pattern&#10;&#10;Description automatically generated">
            <a:extLst>
              <a:ext uri="{FF2B5EF4-FFF2-40B4-BE49-F238E27FC236}">
                <a16:creationId xmlns:a16="http://schemas.microsoft.com/office/drawing/2014/main" id="{510D0D7E-66C0-B1A1-07DD-AA17CD9B6603}"/>
              </a:ext>
            </a:extLst>
          </p:cNvPr>
          <p:cNvPicPr>
            <a:picLocks noChangeAspect="1"/>
          </p:cNvPicPr>
          <p:nvPr/>
        </p:nvPicPr>
        <p:blipFill>
          <a:blip r:embed="rId8"/>
          <a:stretch>
            <a:fillRect/>
          </a:stretch>
        </p:blipFill>
        <p:spPr>
          <a:xfrm>
            <a:off x="9940951" y="2436513"/>
            <a:ext cx="667885" cy="558000"/>
          </a:xfrm>
          <a:prstGeom prst="rect">
            <a:avLst/>
          </a:prstGeom>
        </p:spPr>
      </p:pic>
      <p:pic>
        <p:nvPicPr>
          <p:cNvPr id="19" name="Picture 18" descr="Background pattern&#10;&#10;Description automatically generated">
            <a:extLst>
              <a:ext uri="{FF2B5EF4-FFF2-40B4-BE49-F238E27FC236}">
                <a16:creationId xmlns:a16="http://schemas.microsoft.com/office/drawing/2014/main" id="{AB96A9BE-8166-D567-8BE3-CAC88691210F}"/>
              </a:ext>
            </a:extLst>
          </p:cNvPr>
          <p:cNvPicPr>
            <a:picLocks noChangeAspect="1"/>
          </p:cNvPicPr>
          <p:nvPr/>
        </p:nvPicPr>
        <p:blipFill>
          <a:blip r:embed="rId9"/>
          <a:stretch>
            <a:fillRect/>
          </a:stretch>
        </p:blipFill>
        <p:spPr>
          <a:xfrm>
            <a:off x="10844514" y="2427143"/>
            <a:ext cx="670070" cy="558000"/>
          </a:xfrm>
          <a:prstGeom prst="rect">
            <a:avLst/>
          </a:prstGeom>
        </p:spPr>
      </p:pic>
      <p:pic>
        <p:nvPicPr>
          <p:cNvPr id="20" name="Picture 19" descr="Background pattern&#10;&#10;Description automatically generated with low confidence">
            <a:extLst>
              <a:ext uri="{FF2B5EF4-FFF2-40B4-BE49-F238E27FC236}">
                <a16:creationId xmlns:a16="http://schemas.microsoft.com/office/drawing/2014/main" id="{A02CC3FF-93EC-7F0E-D84A-1F3DA7EBE171}"/>
              </a:ext>
            </a:extLst>
          </p:cNvPr>
          <p:cNvPicPr>
            <a:picLocks noChangeAspect="1"/>
          </p:cNvPicPr>
          <p:nvPr/>
        </p:nvPicPr>
        <p:blipFill>
          <a:blip r:embed="rId10"/>
          <a:stretch>
            <a:fillRect/>
          </a:stretch>
        </p:blipFill>
        <p:spPr>
          <a:xfrm>
            <a:off x="9465751" y="3274447"/>
            <a:ext cx="665868" cy="555538"/>
          </a:xfrm>
          <a:prstGeom prst="rect">
            <a:avLst/>
          </a:prstGeom>
        </p:spPr>
      </p:pic>
      <p:pic>
        <p:nvPicPr>
          <p:cNvPr id="21" name="Picture 20" descr="Shape, square&#10;&#10;Description automatically generated">
            <a:extLst>
              <a:ext uri="{FF2B5EF4-FFF2-40B4-BE49-F238E27FC236}">
                <a16:creationId xmlns:a16="http://schemas.microsoft.com/office/drawing/2014/main" id="{7F9F4DAE-F360-4198-C208-47A4E3A1B69C}"/>
              </a:ext>
            </a:extLst>
          </p:cNvPr>
          <p:cNvPicPr>
            <a:picLocks noChangeAspect="1"/>
          </p:cNvPicPr>
          <p:nvPr/>
        </p:nvPicPr>
        <p:blipFill>
          <a:blip r:embed="rId11"/>
          <a:stretch>
            <a:fillRect/>
          </a:stretch>
        </p:blipFill>
        <p:spPr>
          <a:xfrm>
            <a:off x="10608836" y="3397574"/>
            <a:ext cx="349424" cy="284844"/>
          </a:xfrm>
          <a:prstGeom prst="rect">
            <a:avLst/>
          </a:prstGeom>
        </p:spPr>
      </p:pic>
      <p:cxnSp>
        <p:nvCxnSpPr>
          <p:cNvPr id="23" name="Straight Arrow Connector 22">
            <a:extLst>
              <a:ext uri="{FF2B5EF4-FFF2-40B4-BE49-F238E27FC236}">
                <a16:creationId xmlns:a16="http://schemas.microsoft.com/office/drawing/2014/main" id="{63C87EA6-CA68-437A-E412-8EF317D3E9D2}"/>
              </a:ext>
            </a:extLst>
          </p:cNvPr>
          <p:cNvCxnSpPr>
            <a:cxnSpLocks/>
          </p:cNvCxnSpPr>
          <p:nvPr/>
        </p:nvCxnSpPr>
        <p:spPr>
          <a:xfrm flipH="1" flipV="1">
            <a:off x="9606844" y="2928948"/>
            <a:ext cx="160947" cy="172750"/>
          </a:xfrm>
          <a:prstGeom prst="straightConnector1">
            <a:avLst/>
          </a:prstGeom>
          <a:ln w="28575">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E2A6245-DEAE-CA79-B14D-5FDB2DAA7A0A}"/>
              </a:ext>
            </a:extLst>
          </p:cNvPr>
          <p:cNvCxnSpPr>
            <a:cxnSpLocks/>
          </p:cNvCxnSpPr>
          <p:nvPr/>
        </p:nvCxnSpPr>
        <p:spPr>
          <a:xfrm flipH="1" flipV="1">
            <a:off x="10301393" y="2505308"/>
            <a:ext cx="160947" cy="172750"/>
          </a:xfrm>
          <a:prstGeom prst="straightConnector1">
            <a:avLst/>
          </a:prstGeom>
          <a:ln w="28575">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5977A2C-F7A0-58C2-F00C-EB0113A9F89F}"/>
              </a:ext>
            </a:extLst>
          </p:cNvPr>
          <p:cNvCxnSpPr>
            <a:cxnSpLocks/>
          </p:cNvCxnSpPr>
          <p:nvPr/>
        </p:nvCxnSpPr>
        <p:spPr>
          <a:xfrm flipH="1" flipV="1">
            <a:off x="11212237" y="2715513"/>
            <a:ext cx="160947" cy="172750"/>
          </a:xfrm>
          <a:prstGeom prst="straightConnector1">
            <a:avLst/>
          </a:prstGeom>
          <a:ln w="28575">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1BB38E4-446D-93D6-B86F-7106683651D0}"/>
              </a:ext>
            </a:extLst>
          </p:cNvPr>
          <p:cNvCxnSpPr>
            <a:cxnSpLocks/>
          </p:cNvCxnSpPr>
          <p:nvPr/>
        </p:nvCxnSpPr>
        <p:spPr>
          <a:xfrm flipH="1" flipV="1">
            <a:off x="9841472" y="3542418"/>
            <a:ext cx="160947" cy="172750"/>
          </a:xfrm>
          <a:prstGeom prst="straightConnector1">
            <a:avLst/>
          </a:prstGeom>
          <a:ln w="28575">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7566C54-CC03-0A17-1154-DE74E954C227}"/>
              </a:ext>
            </a:extLst>
          </p:cNvPr>
          <p:cNvSpPr txBox="1"/>
          <p:nvPr/>
        </p:nvSpPr>
        <p:spPr>
          <a:xfrm>
            <a:off x="5880719" y="6528876"/>
            <a:ext cx="6379737" cy="276999"/>
          </a:xfrm>
          <a:prstGeom prst="rect">
            <a:avLst/>
          </a:prstGeom>
          <a:noFill/>
        </p:spPr>
        <p:txBody>
          <a:bodyPr wrap="square">
            <a:spAutoFit/>
          </a:bodyPr>
          <a:lstStyle/>
          <a:p>
            <a:r>
              <a:rPr lang="en-GB" sz="1200" dirty="0">
                <a:hlinkClick r:id="rId12"/>
              </a:rPr>
              <a:t>https://www2.unil.ch/onlinepsylab/ColourPicker/html/colorpicker.html</a:t>
            </a:r>
            <a:r>
              <a:rPr lang="en-GB" sz="1200" dirty="0"/>
              <a:t>; Epicoco et al. (in revision)</a:t>
            </a:r>
          </a:p>
        </p:txBody>
      </p:sp>
    </p:spTree>
    <p:extLst>
      <p:ext uri="{BB962C8B-B14F-4D97-AF65-F5344CB8AC3E}">
        <p14:creationId xmlns:p14="http://schemas.microsoft.com/office/powerpoint/2010/main" val="381183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grpId="1"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up)">
                                      <p:cBhvr>
                                        <p:cTn id="18" dur="500"/>
                                        <p:tgtEl>
                                          <p:spTgt spid="9"/>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p:tgtEl>
                                          <p:spTgt spid="33"/>
                                        </p:tgtEl>
                                        <p:attrNameLst>
                                          <p:attrName>ppt_y</p:attrName>
                                        </p:attrNameLst>
                                      </p:cBhvr>
                                      <p:tavLst>
                                        <p:tav tm="0">
                                          <p:val>
                                            <p:strVal val="#ppt_y+#ppt_h*1.125000"/>
                                          </p:val>
                                        </p:tav>
                                        <p:tav tm="100000">
                                          <p:val>
                                            <p:strVal val="#ppt_y"/>
                                          </p:val>
                                        </p:tav>
                                      </p:tavLst>
                                    </p:anim>
                                    <p:animEffect transition="in" filter="wipe(up)">
                                      <p:cBhvr>
                                        <p:cTn id="28" dur="500"/>
                                        <p:tgtEl>
                                          <p:spTgt spid="33"/>
                                        </p:tgtEl>
                                      </p:cBhvr>
                                    </p:animEffect>
                                  </p:childTnLst>
                                </p:cTn>
                              </p:par>
                              <p:par>
                                <p:cTn id="29" presetID="1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p:tgtEl>
                                          <p:spTgt spid="13"/>
                                        </p:tgtEl>
                                        <p:attrNameLst>
                                          <p:attrName>ppt_y</p:attrName>
                                        </p:attrNameLst>
                                      </p:cBhvr>
                                      <p:tavLst>
                                        <p:tav tm="0">
                                          <p:val>
                                            <p:strVal val="#ppt_y+#ppt_h*1.125000"/>
                                          </p:val>
                                        </p:tav>
                                        <p:tav tm="100000">
                                          <p:val>
                                            <p:strVal val="#ppt_y"/>
                                          </p:val>
                                        </p:tav>
                                      </p:tavLst>
                                    </p:anim>
                                    <p:animEffect transition="in" filter="wipe(up)">
                                      <p:cBhvr>
                                        <p:cTn id="32" dur="500"/>
                                        <p:tgtEl>
                                          <p:spTgt spid="13"/>
                                        </p:tgtEl>
                                      </p:cBhvr>
                                    </p:animEffect>
                                  </p:childTnLst>
                                </p:cTn>
                              </p:par>
                              <p:par>
                                <p:cTn id="33" presetID="1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ppt_y</p:attrName>
                                        </p:attrNameLst>
                                      </p:cBhvr>
                                      <p:tavLst>
                                        <p:tav tm="0">
                                          <p:val>
                                            <p:strVal val="#ppt_y+#ppt_h*1.125000"/>
                                          </p:val>
                                        </p:tav>
                                        <p:tav tm="100000">
                                          <p:val>
                                            <p:strVal val="#ppt_y"/>
                                          </p:val>
                                        </p:tav>
                                      </p:tavLst>
                                    </p:anim>
                                    <p:animEffect transition="in" filter="wipe(up)">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7" grpId="1"/>
      <p:bldP spid="11" grpId="0" animBg="1"/>
      <p:bldP spid="15" grpId="0" animBg="1"/>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2C7402-8068-2973-96C6-A2244B409F45}"/>
              </a:ext>
            </a:extLst>
          </p:cNvPr>
          <p:cNvSpPr>
            <a:spLocks noGrp="1"/>
          </p:cNvSpPr>
          <p:nvPr>
            <p:ph type="title"/>
          </p:nvPr>
        </p:nvSpPr>
        <p:spPr>
          <a:xfrm>
            <a:off x="1115568" y="548640"/>
            <a:ext cx="10168128" cy="1179576"/>
          </a:xfrm>
        </p:spPr>
        <p:txBody>
          <a:bodyPr>
            <a:normAutofit/>
          </a:bodyPr>
          <a:lstStyle/>
          <a:p>
            <a:pPr algn="ctr"/>
            <a:r>
              <a:rPr lang="en-GB" sz="4000" dirty="0">
                <a:solidFill>
                  <a:schemeClr val="accent2">
                    <a:lumMod val="75000"/>
                  </a:schemeClr>
                </a:solidFill>
                <a:latin typeface="Lucida Grande" panose="020B0600040502020204" pitchFamily="34" charset="0"/>
                <a:cs typeface="Lucida Grande" panose="020B0600040502020204" pitchFamily="34" charset="0"/>
              </a:rPr>
              <a:t>RESULTS: LIGHTNESS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Picture 8" descr="A group of white dots in a black background&#10;&#10;Description automatically generated">
            <a:extLst>
              <a:ext uri="{FF2B5EF4-FFF2-40B4-BE49-F238E27FC236}">
                <a16:creationId xmlns:a16="http://schemas.microsoft.com/office/drawing/2014/main" id="{C0B27B5E-C623-8B2D-5AFB-1D6D1FFAD3F2}"/>
              </a:ext>
            </a:extLst>
          </p:cNvPr>
          <p:cNvPicPr>
            <a:picLocks noChangeAspect="1"/>
          </p:cNvPicPr>
          <p:nvPr/>
        </p:nvPicPr>
        <p:blipFill>
          <a:blip r:embed="rId3"/>
          <a:stretch>
            <a:fillRect/>
          </a:stretch>
        </p:blipFill>
        <p:spPr>
          <a:xfrm>
            <a:off x="596671" y="2170403"/>
            <a:ext cx="11090522" cy="4536000"/>
          </a:xfrm>
          <a:prstGeom prst="rect">
            <a:avLst/>
          </a:prstGeom>
        </p:spPr>
      </p:pic>
      <p:sp>
        <p:nvSpPr>
          <p:cNvPr id="11" name="Oval 10">
            <a:extLst>
              <a:ext uri="{FF2B5EF4-FFF2-40B4-BE49-F238E27FC236}">
                <a16:creationId xmlns:a16="http://schemas.microsoft.com/office/drawing/2014/main" id="{50B79A0D-BD43-6C0C-F683-FF05D7593FDF}"/>
              </a:ext>
            </a:extLst>
          </p:cNvPr>
          <p:cNvSpPr/>
          <p:nvPr/>
        </p:nvSpPr>
        <p:spPr>
          <a:xfrm>
            <a:off x="4112198" y="2949736"/>
            <a:ext cx="444500" cy="1206500"/>
          </a:xfrm>
          <a:prstGeom prst="ellipse">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
        <p:nvSpPr>
          <p:cNvPr id="13" name="Oval 12">
            <a:extLst>
              <a:ext uri="{FF2B5EF4-FFF2-40B4-BE49-F238E27FC236}">
                <a16:creationId xmlns:a16="http://schemas.microsoft.com/office/drawing/2014/main" id="{C8CEC7C8-F6BF-2222-FE82-433F5BCD8325}"/>
              </a:ext>
            </a:extLst>
          </p:cNvPr>
          <p:cNvSpPr/>
          <p:nvPr/>
        </p:nvSpPr>
        <p:spPr>
          <a:xfrm>
            <a:off x="7553506" y="4602997"/>
            <a:ext cx="444500" cy="1206500"/>
          </a:xfrm>
          <a:prstGeom prst="ellipse">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
        <p:nvSpPr>
          <p:cNvPr id="15" name="TextBox 14">
            <a:extLst>
              <a:ext uri="{FF2B5EF4-FFF2-40B4-BE49-F238E27FC236}">
                <a16:creationId xmlns:a16="http://schemas.microsoft.com/office/drawing/2014/main" id="{406BCDDE-28AD-95C3-125B-39449F5DAE78}"/>
              </a:ext>
            </a:extLst>
          </p:cNvPr>
          <p:cNvSpPr txBox="1"/>
          <p:nvPr/>
        </p:nvSpPr>
        <p:spPr>
          <a:xfrm>
            <a:off x="1291828" y="2252543"/>
            <a:ext cx="2509020" cy="307777"/>
          </a:xfrm>
          <a:prstGeom prst="rect">
            <a:avLst/>
          </a:prstGeom>
          <a:noFill/>
        </p:spPr>
        <p:txBody>
          <a:bodyPr wrap="none" rtlCol="0">
            <a:spAutoFit/>
          </a:bodyPr>
          <a:lstStyle/>
          <a:p>
            <a:r>
              <a:rPr lang="en-GB" sz="1400" i="1" dirty="0">
                <a:effectLst/>
                <a:latin typeface="Lucida Grande" panose="020B0600040502020204" pitchFamily="34" charset="0"/>
                <a:ea typeface="Calibri" panose="020F0502020204030204" pitchFamily="34" charset="0"/>
                <a:cs typeface="Lucida Grande" panose="020B0600040502020204" pitchFamily="34" charset="0"/>
              </a:rPr>
              <a:t>F</a:t>
            </a:r>
            <a:r>
              <a:rPr lang="en-GB" sz="1400" dirty="0">
                <a:effectLst/>
                <a:latin typeface="Lucida Grande" panose="020B0600040502020204" pitchFamily="34" charset="0"/>
                <a:ea typeface="Calibri" panose="020F0502020204030204" pitchFamily="34" charset="0"/>
                <a:cs typeface="Lucida Grande" panose="020B0600040502020204" pitchFamily="34" charset="0"/>
              </a:rPr>
              <a:t>(2,119) = 58.3, </a:t>
            </a:r>
            <a:r>
              <a:rPr lang="en-GB" sz="1400" b="1" i="1" dirty="0">
                <a:solidFill>
                  <a:schemeClr val="accent2">
                    <a:lumMod val="75000"/>
                  </a:schemeClr>
                </a:solidFill>
                <a:effectLst/>
                <a:latin typeface="Lucida Grande" panose="020B0600040502020204" pitchFamily="34" charset="0"/>
                <a:ea typeface="Calibri" panose="020F0502020204030204" pitchFamily="34" charset="0"/>
                <a:cs typeface="Lucida Grande" panose="020B0600040502020204" pitchFamily="34" charset="0"/>
              </a:rPr>
              <a:t>p</a:t>
            </a:r>
            <a:r>
              <a:rPr lang="en-GB" sz="1400" b="1" dirty="0">
                <a:solidFill>
                  <a:schemeClr val="accent2">
                    <a:lumMod val="75000"/>
                  </a:schemeClr>
                </a:solidFill>
                <a:effectLst/>
                <a:latin typeface="Lucida Grande" panose="020B0600040502020204" pitchFamily="34" charset="0"/>
                <a:ea typeface="Calibri" panose="020F0502020204030204" pitchFamily="34" charset="0"/>
                <a:cs typeface="Lucida Grande" panose="020B0600040502020204" pitchFamily="34" charset="0"/>
              </a:rPr>
              <a:t> = .903</a:t>
            </a:r>
            <a:r>
              <a:rPr lang="en-CH" sz="1400" dirty="0">
                <a:effectLst/>
                <a:latin typeface="Lucida Grande" panose="020B0600040502020204" pitchFamily="34" charset="0"/>
                <a:cs typeface="Lucida Grande" panose="020B0600040502020204" pitchFamily="34" charset="0"/>
              </a:rPr>
              <a:t> </a:t>
            </a:r>
            <a:endParaRPr lang="en-GB" sz="1400" dirty="0">
              <a:latin typeface="Lucida Grande" panose="020B0600040502020204" pitchFamily="34" charset="0"/>
              <a:cs typeface="Lucida Grande" panose="020B0600040502020204" pitchFamily="34" charset="0"/>
            </a:endParaRPr>
          </a:p>
        </p:txBody>
      </p:sp>
    </p:spTree>
    <p:extLst>
      <p:ext uri="{BB962C8B-B14F-4D97-AF65-F5344CB8AC3E}">
        <p14:creationId xmlns:p14="http://schemas.microsoft.com/office/powerpoint/2010/main" val="251296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ppt_h*1.125000"/>
                                          </p:val>
                                        </p:tav>
                                        <p:tav tm="100000">
                                          <p:val>
                                            <p:strVal val="#ppt_y"/>
                                          </p:val>
                                        </p:tav>
                                      </p:tavLst>
                                    </p:anim>
                                    <p:animEffect transition="in" filter="wipe(up)">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2C7402-8068-2973-96C6-A2244B409F45}"/>
              </a:ext>
            </a:extLst>
          </p:cNvPr>
          <p:cNvSpPr>
            <a:spLocks noGrp="1"/>
          </p:cNvSpPr>
          <p:nvPr>
            <p:ph type="title"/>
          </p:nvPr>
        </p:nvSpPr>
        <p:spPr>
          <a:xfrm>
            <a:off x="1115568" y="548640"/>
            <a:ext cx="10168128" cy="1179576"/>
          </a:xfrm>
        </p:spPr>
        <p:txBody>
          <a:bodyPr>
            <a:normAutofit/>
          </a:bodyPr>
          <a:lstStyle/>
          <a:p>
            <a:pPr algn="ctr"/>
            <a:r>
              <a:rPr lang="en-GB" sz="4000" b="1" dirty="0">
                <a:solidFill>
                  <a:schemeClr val="accent2">
                    <a:lumMod val="75000"/>
                  </a:schemeClr>
                </a:solidFill>
              </a:rPr>
              <a:t>RESULTS: LIGHTNESS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descr="A black background with white dots&#10;&#10;Description automatically generated">
            <a:extLst>
              <a:ext uri="{FF2B5EF4-FFF2-40B4-BE49-F238E27FC236}">
                <a16:creationId xmlns:a16="http://schemas.microsoft.com/office/drawing/2014/main" id="{910FDD13-3E47-D7DB-9271-BB72EFDDF602}"/>
              </a:ext>
            </a:extLst>
          </p:cNvPr>
          <p:cNvPicPr>
            <a:picLocks noChangeAspect="1"/>
          </p:cNvPicPr>
          <p:nvPr/>
        </p:nvPicPr>
        <p:blipFill>
          <a:blip r:embed="rId3"/>
          <a:stretch>
            <a:fillRect/>
          </a:stretch>
        </p:blipFill>
        <p:spPr>
          <a:xfrm>
            <a:off x="754935" y="2124712"/>
            <a:ext cx="10889393" cy="4627381"/>
          </a:xfrm>
          <a:prstGeom prst="rect">
            <a:avLst/>
          </a:prstGeom>
        </p:spPr>
      </p:pic>
      <p:sp>
        <p:nvSpPr>
          <p:cNvPr id="6" name="TextBox 5">
            <a:extLst>
              <a:ext uri="{FF2B5EF4-FFF2-40B4-BE49-F238E27FC236}">
                <a16:creationId xmlns:a16="http://schemas.microsoft.com/office/drawing/2014/main" id="{491951A2-F256-AF85-CBFF-C557E97B00B8}"/>
              </a:ext>
            </a:extLst>
          </p:cNvPr>
          <p:cNvSpPr txBox="1"/>
          <p:nvPr/>
        </p:nvSpPr>
        <p:spPr>
          <a:xfrm>
            <a:off x="1351827" y="2226037"/>
            <a:ext cx="2540000" cy="307777"/>
          </a:xfrm>
          <a:prstGeom prst="rect">
            <a:avLst/>
          </a:prstGeom>
          <a:noFill/>
        </p:spPr>
        <p:txBody>
          <a:bodyPr wrap="square">
            <a:spAutoFit/>
          </a:bodyPr>
          <a:lstStyle/>
          <a:p>
            <a:r>
              <a:rPr lang="en-GB" sz="1400" i="1" dirty="0">
                <a:effectLst/>
                <a:latin typeface="Lucida Grande" panose="020B0600040502020204" pitchFamily="34" charset="0"/>
                <a:ea typeface="Calibri" panose="020F0502020204030204" pitchFamily="34" charset="0"/>
                <a:cs typeface="Lucida Grande" panose="020B0600040502020204" pitchFamily="34" charset="0"/>
              </a:rPr>
              <a:t>F</a:t>
            </a:r>
            <a:r>
              <a:rPr lang="en-GB" sz="1400" dirty="0">
                <a:effectLst/>
                <a:latin typeface="Lucida Grande" panose="020B0600040502020204" pitchFamily="34" charset="0"/>
                <a:ea typeface="Calibri" panose="020F0502020204030204" pitchFamily="34" charset="0"/>
                <a:cs typeface="Lucida Grande" panose="020B0600040502020204" pitchFamily="34" charset="0"/>
              </a:rPr>
              <a:t>(2,119) = 1.93, </a:t>
            </a:r>
            <a:r>
              <a:rPr lang="en-GB" sz="1400" b="1" i="1" dirty="0">
                <a:solidFill>
                  <a:schemeClr val="accent2">
                    <a:lumMod val="75000"/>
                  </a:schemeClr>
                </a:solidFill>
                <a:effectLst/>
                <a:latin typeface="Lucida Grande" panose="020B0600040502020204" pitchFamily="34" charset="0"/>
                <a:ea typeface="Calibri" panose="020F0502020204030204" pitchFamily="34" charset="0"/>
                <a:cs typeface="Lucida Grande" panose="020B0600040502020204" pitchFamily="34" charset="0"/>
              </a:rPr>
              <a:t>p</a:t>
            </a:r>
            <a:r>
              <a:rPr lang="en-GB" sz="1400" b="1" dirty="0">
                <a:solidFill>
                  <a:schemeClr val="accent2">
                    <a:lumMod val="75000"/>
                  </a:schemeClr>
                </a:solidFill>
                <a:effectLst/>
                <a:latin typeface="Lucida Grande" panose="020B0600040502020204" pitchFamily="34" charset="0"/>
                <a:ea typeface="Calibri" panose="020F0502020204030204" pitchFamily="34" charset="0"/>
                <a:cs typeface="Lucida Grande" panose="020B0600040502020204" pitchFamily="34" charset="0"/>
              </a:rPr>
              <a:t> = .149</a:t>
            </a:r>
            <a:r>
              <a:rPr lang="en-CH" sz="1400" b="1" dirty="0">
                <a:solidFill>
                  <a:schemeClr val="accent2">
                    <a:lumMod val="75000"/>
                  </a:schemeClr>
                </a:solidFill>
                <a:effectLst/>
                <a:latin typeface="Lucida Grande" panose="020B0600040502020204" pitchFamily="34" charset="0"/>
                <a:cs typeface="Lucida Grande" panose="020B0600040502020204" pitchFamily="34" charset="0"/>
              </a:rPr>
              <a:t> </a:t>
            </a:r>
            <a:endParaRPr lang="en-GB" sz="1400" b="1" dirty="0">
              <a:solidFill>
                <a:schemeClr val="accent2">
                  <a:lumMod val="75000"/>
                </a:schemeClr>
              </a:solidFill>
              <a:latin typeface="Lucida Grande" panose="020B0600040502020204" pitchFamily="34" charset="0"/>
              <a:cs typeface="Lucida Grande" panose="020B0600040502020204" pitchFamily="34" charset="0"/>
            </a:endParaRPr>
          </a:p>
        </p:txBody>
      </p:sp>
    </p:spTree>
    <p:extLst>
      <p:ext uri="{BB962C8B-B14F-4D97-AF65-F5344CB8AC3E}">
        <p14:creationId xmlns:p14="http://schemas.microsoft.com/office/powerpoint/2010/main" val="1794609113"/>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AEECC47-2C5D-8C43-9412-E02B34C70DE7}">
  <we:reference id="wa104380902" version="1.0.0.0" store="en-GB" storeType="OMEX"/>
  <we:alternateReferences>
    <we:reference id="WA104380902" version="1.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 2013 - 2022</Template>
  <TotalTime>12487</TotalTime>
  <Words>2521</Words>
  <Application>Microsoft Macintosh PowerPoint</Application>
  <PresentationFormat>Widescreen</PresentationFormat>
  <Paragraphs>190</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Lucida Grande</vt:lpstr>
      <vt:lpstr>Office Theme</vt:lpstr>
      <vt:lpstr>Adult and children colour selections for emotion terms: The importance of chroma and hue</vt:lpstr>
      <vt:lpstr>INTRODUCTION</vt:lpstr>
      <vt:lpstr>COLOUR-EMOTION ASSOCIATIONS: WHAT DO WE KNOW?</vt:lpstr>
      <vt:lpstr>COLOUR-EMOTION ASSOCIATIONS: WHAT DO WE KNOW?</vt:lpstr>
      <vt:lpstr>COLOUR-EMOTION ASSOCIATIONS: WHAT DO WE KNOW?</vt:lpstr>
      <vt:lpstr>PARTICIPANTS</vt:lpstr>
      <vt:lpstr>STUDY DESIGN </vt:lpstr>
      <vt:lpstr>RESULTS: LIGHTNESS</vt:lpstr>
      <vt:lpstr>RESULTS: LIGHTNESS</vt:lpstr>
      <vt:lpstr>RESULTS: CHROMA</vt:lpstr>
      <vt:lpstr>RESULTS: CHROMA</vt:lpstr>
      <vt:lpstr>RESULTS: HUE</vt:lpstr>
      <vt:lpstr>RESULTS: HUE</vt:lpstr>
      <vt:lpstr>TAKE-HOME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Adult and children colour selections for emotion terms: The importance of Chroma and hue</dc:title>
  <dc:creator>Déborah Epicoco</dc:creator>
  <cp:lastModifiedBy>Déborah Epicoco</cp:lastModifiedBy>
  <cp:revision>168</cp:revision>
  <dcterms:created xsi:type="dcterms:W3CDTF">2023-08-08T15:27:54Z</dcterms:created>
  <dcterms:modified xsi:type="dcterms:W3CDTF">2023-08-30T07:46:59Z</dcterms:modified>
</cp:coreProperties>
</file>